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7" r:id="rId13"/>
    <p:sldId id="269" r:id="rId14"/>
    <p:sldId id="270" r:id="rId15"/>
    <p:sldId id="271" r:id="rId16"/>
    <p:sldId id="272" r:id="rId17"/>
    <p:sldId id="275" r:id="rId18"/>
    <p:sldId id="278" r:id="rId19"/>
    <p:sldId id="273" r:id="rId20"/>
    <p:sldId id="274" r:id="rId21"/>
    <p:sldId id="276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09A6-9244-4A18-87FE-25585DEA9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8F3B-9BCF-469B-9D3A-8EF57387C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196E-AB25-4686-A06E-1A2EBDE2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952F2-5302-4705-AD0B-3CD30E377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10A8-BDD1-43F8-8BDA-7F089110D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0AD5-CE21-45E0-9B7F-5B281FAE2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73E1-A5D0-48E3-8AA6-0FF92D874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F7D2E-FAD3-4DC8-B4AB-F2DED0C25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1F7A1-27C5-482B-B1AE-0D5F3F79F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E6DBC-DE7E-4123-8E73-B150337BC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398C-D51D-45C0-BF15-22DDEBED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9F615-2C1A-4CE2-AB42-24867EBF7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6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27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7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42BA0CF-A992-4B3C-BBC4-F7D6F8EA1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file:///D:\Nguyen%20Lam\GI&#193;O%20&#193;N%20&#272;T%20L&#7898;P%205\GA%20S&#7916;%205%20&#272;T\B&#224;i%2012%20V&#432;&#7907;t%20qua%20t&#236;nh%20th&#7871;%20hi&#7875;m%20ngh&#232;o\Bai%2012-Vuot%20qua%20tinh%20the%20hiem%20ngheo\giac%20doi%20+%20giac%20dot.f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file:///D:\Nguyen%20Lam\GI&#193;O%20&#193;N%20&#272;T%20L&#7898;P%205\GA%20S&#7916;%205%20&#272;T\B&#224;i%2012%20V&#432;&#7907;t%20qua%20t&#236;nh%20th&#7871;%20hi&#7875;m%20ngh&#232;o\Bai%2012-Vuot%20qua%20tinh%20the%20hiem%20ngheo\giac%20ngoai%20xam.flv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1000" y="52578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.VnTime" pitchFamily="34" charset="0"/>
              <a:cs typeface="Arial" charset="0"/>
            </a:endParaRPr>
          </a:p>
        </p:txBody>
      </p:sp>
      <p:pic>
        <p:nvPicPr>
          <p:cNvPr id="3075" name="Picture 5" descr="Frames PPT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026-C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5105400"/>
            <a:ext cx="723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209800" y="2209800"/>
            <a:ext cx="4648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33CCCC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/>
              </a:rPr>
              <a:t>m«n lÞch sö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57200" y="4114800"/>
            <a:ext cx="6172200" cy="2057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800100" lvl="1" indent="-342900" eaLnBrk="1" hangingPunct="1">
              <a:spcBef>
                <a:spcPct val="20000"/>
              </a:spcBef>
              <a:buFontTx/>
              <a:buAutoNum type="arabicPeriod"/>
            </a:pPr>
            <a:r>
              <a:rPr lang="en-US" sz="2800" b="1" i="1">
                <a:solidFill>
                  <a:srgbClr val="CC3399"/>
                </a:solidFill>
                <a:latin typeface="VNI-Times" pitchFamily="2" charset="0"/>
              </a:rPr>
              <a:t>Choáng giaëc ñoùi.</a:t>
            </a:r>
          </a:p>
          <a:p>
            <a:pPr marL="800100" lvl="1" indent="-342900" eaLnBrk="1" hangingPunct="1">
              <a:spcBef>
                <a:spcPct val="20000"/>
              </a:spcBef>
            </a:pPr>
            <a:r>
              <a:rPr lang="en-US" sz="2800" b="1" i="1">
                <a:solidFill>
                  <a:srgbClr val="CC3399"/>
                </a:solidFill>
                <a:latin typeface="VNI-Times" pitchFamily="2" charset="0"/>
              </a:rPr>
              <a:t>2. Choáng giaëc doát.</a:t>
            </a:r>
          </a:p>
          <a:p>
            <a:pPr marL="800100" lvl="1" indent="-342900" eaLnBrk="1" hangingPunct="1">
              <a:spcBef>
                <a:spcPct val="20000"/>
              </a:spcBef>
            </a:pPr>
            <a:r>
              <a:rPr lang="en-US" sz="2800" b="1" i="1">
                <a:solidFill>
                  <a:srgbClr val="CC3399"/>
                </a:solidFill>
                <a:latin typeface="VNI-Times" pitchFamily="2" charset="0"/>
              </a:rPr>
              <a:t>3. Giaûi quyeát khoù khaên veà taøi chính.</a:t>
            </a:r>
          </a:p>
          <a:p>
            <a:pPr marL="800100" lvl="1" indent="-342900" eaLnBrk="1" hangingPunct="1">
              <a:spcBef>
                <a:spcPct val="20000"/>
              </a:spcBef>
            </a:pPr>
            <a:r>
              <a:rPr lang="en-US" sz="2800" b="1" i="1">
                <a:solidFill>
                  <a:srgbClr val="CC3399"/>
                </a:solidFill>
                <a:latin typeface="VNI-Times" pitchFamily="2" charset="0"/>
              </a:rPr>
              <a:t>4. Choáng giaëc ngoaïi xaâm.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2743200"/>
            <a:ext cx="853440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57150" eaLnBrk="1" hangingPunct="1"/>
            <a:r>
              <a:rPr lang="en-US" sz="2400" b="1" i="1">
                <a:latin typeface="VNI-Times" pitchFamily="2" charset="0"/>
              </a:rPr>
              <a:t>Quan saùt hình aûnh treân maøn hình keát hôïp ñoïc sgk vaø thaûo luaän nhoùm 5.</a:t>
            </a:r>
            <a:r>
              <a:rPr lang="en-US" sz="2400">
                <a:latin typeface="VNI-Times" pitchFamily="2" charset="0"/>
              </a:rPr>
              <a:t> </a:t>
            </a:r>
            <a:r>
              <a:rPr lang="en-US" sz="2400" b="1" i="1">
                <a:latin typeface="VNI-Times" pitchFamily="2" charset="0"/>
              </a:rPr>
              <a:t>Neâu nhöõng giaûi phaùp maø Baùc, Ñaûng vaø chính phuû ta ñaõ thöïc hieän ñeå: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04800" y="1676400"/>
            <a:ext cx="8534400" cy="9461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2. Nhöõng giaûi phaùp ñöa ñaát nöôùc ta vöôït qua tình theá hieåm ngheøo.</a:t>
            </a:r>
          </a:p>
        </p:txBody>
      </p:sp>
      <p:sp>
        <p:nvSpPr>
          <p:cNvPr id="12293" name="Text Box 30"/>
          <p:cNvSpPr txBox="1">
            <a:spLocks noChangeArrowheads="1"/>
          </p:cNvSpPr>
          <p:nvPr/>
        </p:nvSpPr>
        <p:spPr bwMode="auto">
          <a:xfrm>
            <a:off x="2286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6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ForwardNex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5" name="Picture 7" descr="280806ngochungcodoquockh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286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066800" y="3581400"/>
            <a:ext cx="914400" cy="9144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1752600" y="1524000"/>
            <a:ext cx="5486400" cy="71120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  <a:latin typeface="Arial" charset="0"/>
              </a:rPr>
              <a:t>Đọc SGK,, quan sát hình ảnh, thảo luận nhóm 4, hoàn thành phiếu học tập sau</a:t>
            </a:r>
          </a:p>
        </p:txBody>
      </p:sp>
      <p:graphicFrame>
        <p:nvGraphicFramePr>
          <p:cNvPr id="25645" name="Group 45"/>
          <p:cNvGraphicFramePr>
            <a:graphicFrameLocks noGrp="1"/>
          </p:cNvGraphicFramePr>
          <p:nvPr/>
        </p:nvGraphicFramePr>
        <p:xfrm>
          <a:off x="1828800" y="2590800"/>
          <a:ext cx="5334000" cy="3352800"/>
        </p:xfrm>
        <a:graphic>
          <a:graphicData uri="http://schemas.openxmlformats.org/drawingml/2006/table">
            <a:tbl>
              <a:tblPr/>
              <a:tblGrid>
                <a:gridCol w="3076575"/>
                <a:gridCol w="2257425"/>
              </a:tblGrid>
              <a:tr h="6000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Vượt qua tình thế hiểm nghèo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đói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dốt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Giặc ngoại xâm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Khó khăn về tài chính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Text Box 46"/>
          <p:cNvSpPr txBox="1">
            <a:spLocks noChangeArrowheads="1"/>
          </p:cNvSpPr>
          <p:nvPr/>
        </p:nvSpPr>
        <p:spPr bwMode="auto">
          <a:xfrm>
            <a:off x="6096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17--NBK-111-B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4114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28600" y="58674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Lễ phát động phong trào“ Hũ gạo cứu đói” </a:t>
            </a:r>
          </a:p>
        </p:txBody>
      </p:sp>
      <p:pic>
        <p:nvPicPr>
          <p:cNvPr id="14340" name="Picture 6" descr="images (6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1000"/>
            <a:ext cx="4800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800600" y="6096000"/>
            <a:ext cx="312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Bộ đội giúp dân sản xuất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447800"/>
            <a:ext cx="8915400" cy="5534025"/>
            <a:chOff x="240" y="192"/>
            <a:chExt cx="5280" cy="4187"/>
          </a:xfrm>
        </p:grpSpPr>
        <p:pic>
          <p:nvPicPr>
            <p:cNvPr id="15368" name="Picture 5" descr="Mit tinh chong giac doi 11- 1945- H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0" y="192"/>
              <a:ext cx="5280" cy="3792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15369" name="Text Box 6"/>
            <p:cNvSpPr txBox="1">
              <a:spLocks noChangeArrowheads="1"/>
            </p:cNvSpPr>
            <p:nvPr/>
          </p:nvSpPr>
          <p:spPr bwMode="auto">
            <a:xfrm>
              <a:off x="1344" y="4033"/>
              <a:ext cx="360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33CC"/>
                  </a:solidFill>
                  <a:latin typeface="VNI-Times" pitchFamily="2" charset="0"/>
                </a:rPr>
                <a:t>Mít tinh cöùu ñoùi thaùng 11/ 1945 ôû Haø Noäi</a:t>
              </a:r>
            </a:p>
          </p:txBody>
        </p:sp>
      </p:grpSp>
      <p:grpSp>
        <p:nvGrpSpPr>
          <p:cNvPr id="15363" name="Group 7"/>
          <p:cNvGrpSpPr>
            <a:grpSpLocks/>
          </p:cNvGrpSpPr>
          <p:nvPr/>
        </p:nvGrpSpPr>
        <p:grpSpPr bwMode="auto">
          <a:xfrm>
            <a:off x="419100" y="1400175"/>
            <a:ext cx="8905875" cy="5187950"/>
            <a:chOff x="288" y="192"/>
            <a:chExt cx="5280" cy="3959"/>
          </a:xfrm>
        </p:grpSpPr>
        <p:pic>
          <p:nvPicPr>
            <p:cNvPr id="15366" name="Picture 8" descr="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8" y="192"/>
              <a:ext cx="5232" cy="3648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15367" name="Text Box 9"/>
            <p:cNvSpPr txBox="1">
              <a:spLocks noChangeArrowheads="1"/>
            </p:cNvSpPr>
            <p:nvPr/>
          </p:nvSpPr>
          <p:spPr bwMode="auto">
            <a:xfrm>
              <a:off x="288" y="3795"/>
              <a:ext cx="5280" cy="356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eaLnBrk="1" hangingPunct="1">
                <a:spcBef>
                  <a:spcPct val="50000"/>
                </a:spcBef>
              </a:pPr>
              <a:endParaRPr lang="en-US" sz="2400" b="1">
                <a:solidFill>
                  <a:srgbClr val="0033CC"/>
                </a:solidFill>
                <a:latin typeface="VNI-Times" pitchFamily="2" charset="0"/>
              </a:endParaRPr>
            </a:p>
          </p:txBody>
        </p:sp>
      </p:grpSp>
      <p:sp>
        <p:nvSpPr>
          <p:cNvPr id="15364" name="Rectangle 10"/>
          <p:cNvSpPr>
            <a:spLocks noChangeArrowheads="1"/>
          </p:cNvSpPr>
          <p:nvPr/>
        </p:nvSpPr>
        <p:spPr bwMode="auto">
          <a:xfrm>
            <a:off x="447675" y="6184900"/>
            <a:ext cx="8763000" cy="701675"/>
          </a:xfrm>
          <a:prstGeom prst="rect">
            <a:avLst/>
          </a:prstGeom>
          <a:solidFill>
            <a:srgbClr val="33CC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>
                <a:solidFill>
                  <a:srgbClr val="0033CC"/>
                </a:solidFill>
                <a:latin typeface="VNI-Times" pitchFamily="2" charset="0"/>
              </a:rPr>
              <a:t>Cuï Ngoâ Töû Haï- Ñaïi bieåu cao tuoåi nhaât cuûa Quoác Hoäi khoùa I-      </a:t>
            </a:r>
          </a:p>
          <a:p>
            <a:pPr algn="ctr" eaLnBrk="1" hangingPunct="1"/>
            <a:r>
              <a:rPr lang="en-US" sz="2000" b="1">
                <a:solidFill>
                  <a:srgbClr val="0033CC"/>
                </a:solidFill>
                <a:latin typeface="VNI-Times" pitchFamily="2" charset="0"/>
              </a:rPr>
              <a:t> caàm caøng xe ñi quyeân goùp gaïo cöùu ñoùi naêm 1946</a:t>
            </a:r>
          </a:p>
        </p:txBody>
      </p:sp>
      <p:sp>
        <p:nvSpPr>
          <p:cNvPr id="15365" name="Text Box 11"/>
          <p:cNvSpPr txBox="1">
            <a:spLocks noChangeArrowheads="1"/>
          </p:cNvSpPr>
          <p:nvPr/>
        </p:nvSpPr>
        <p:spPr bwMode="auto">
          <a:xfrm>
            <a:off x="533400" y="15240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Lòch söû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295400"/>
            <a:ext cx="8229600" cy="5562600"/>
            <a:chOff x="144" y="40"/>
            <a:chExt cx="5472" cy="4140"/>
          </a:xfrm>
        </p:grpSpPr>
        <p:pic>
          <p:nvPicPr>
            <p:cNvPr id="16388" name="Picture 5" descr="Chong dot 194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40"/>
              <a:ext cx="5472" cy="3776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16389" name="Text Box 6"/>
            <p:cNvSpPr txBox="1">
              <a:spLocks noChangeArrowheads="1"/>
            </p:cNvSpPr>
            <p:nvPr/>
          </p:nvSpPr>
          <p:spPr bwMode="auto">
            <a:xfrm>
              <a:off x="240" y="3840"/>
              <a:ext cx="5328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latin typeface="VNI-Times" pitchFamily="2" charset="0"/>
                </a:rPr>
                <a:t>Phaùt ñoäng phong traøo choáng naïn thaát hoïc ôû Haø Noäi 1945</a:t>
              </a:r>
            </a:p>
          </p:txBody>
        </p:sp>
      </p:grp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3810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24400" y="1447800"/>
            <a:ext cx="4572000" cy="5649913"/>
            <a:chOff x="2880" y="864"/>
            <a:chExt cx="2880" cy="3675"/>
          </a:xfrm>
        </p:grpSpPr>
        <p:grpSp>
          <p:nvGrpSpPr>
            <p:cNvPr id="17415" name="Group 5"/>
            <p:cNvGrpSpPr>
              <a:grpSpLocks/>
            </p:cNvGrpSpPr>
            <p:nvPr/>
          </p:nvGrpSpPr>
          <p:grpSpPr bwMode="auto">
            <a:xfrm>
              <a:off x="2880" y="864"/>
              <a:ext cx="2880" cy="3675"/>
              <a:chOff x="2781" y="192"/>
              <a:chExt cx="2835" cy="3972"/>
            </a:xfrm>
          </p:grpSpPr>
          <p:pic>
            <p:nvPicPr>
              <p:cNvPr id="17417" name="Picture 6" descr="BDHV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1" y="192"/>
                <a:ext cx="2835" cy="3690"/>
              </a:xfrm>
              <a:prstGeom prst="rect">
                <a:avLst/>
              </a:prstGeom>
              <a:noFill/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</p:pic>
          <p:sp>
            <p:nvSpPr>
              <p:cNvPr id="17418" name="Text Box 7"/>
              <p:cNvSpPr txBox="1">
                <a:spLocks noChangeArrowheads="1"/>
              </p:cNvSpPr>
              <p:nvPr/>
            </p:nvSpPr>
            <p:spPr bwMode="auto">
              <a:xfrm>
                <a:off x="3552" y="3906"/>
                <a:ext cx="1666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US">
                  <a:latin typeface="VNI-Times" pitchFamily="2" charset="0"/>
                </a:endParaRPr>
              </a:p>
            </p:txBody>
          </p:sp>
        </p:grp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3168" y="3936"/>
              <a:ext cx="2199" cy="298"/>
            </a:xfrm>
            <a:prstGeom prst="rect">
              <a:avLst/>
            </a:prstGeom>
            <a:solidFill>
              <a:srgbClr val="33CCFF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1">
                  <a:solidFill>
                    <a:srgbClr val="0033CC"/>
                  </a:solidFill>
                  <a:latin typeface="VNI-Times" pitchFamily="2" charset="0"/>
                </a:rPr>
                <a:t>Moät lôùp bình daân hoïc vuï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1295400"/>
            <a:ext cx="4572000" cy="5562600"/>
            <a:chOff x="0" y="912"/>
            <a:chExt cx="2880" cy="3408"/>
          </a:xfrm>
        </p:grpSpPr>
        <p:pic>
          <p:nvPicPr>
            <p:cNvPr id="17413" name="Picture 10" descr="Hồ Chủ tịch thăm lớp bình dân học vụ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912"/>
              <a:ext cx="2880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0" y="4070"/>
              <a:ext cx="2784" cy="243"/>
            </a:xfrm>
            <a:prstGeom prst="rect">
              <a:avLst/>
            </a:prstGeom>
            <a:solidFill>
              <a:schemeClr val="bg1"/>
            </a:solidFill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vi-VN" sz="2000">
                  <a:solidFill>
                    <a:srgbClr val="00FF00"/>
                  </a:solidFill>
                  <a:latin typeface="Times New Roman" pitchFamily="18" charset="0"/>
                </a:rPr>
                <a:t>Hồ Chủ tịch thăm lớp bình dân học vụ</a:t>
              </a:r>
              <a:endParaRPr lang="en-US" sz="2000">
                <a:solidFill>
                  <a:srgbClr val="00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7412" name="Text Box 13"/>
          <p:cNvSpPr txBox="1">
            <a:spLocks noChangeArrowheads="1"/>
          </p:cNvSpPr>
          <p:nvPr/>
        </p:nvSpPr>
        <p:spPr bwMode="auto">
          <a:xfrm>
            <a:off x="3810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905000" y="62484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514600" y="6248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VNI-Times" pitchFamily="2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743200" y="5638800"/>
            <a:ext cx="480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1524000"/>
            <a:ext cx="8305800" cy="5353050"/>
            <a:chOff x="144" y="121"/>
            <a:chExt cx="5472" cy="4172"/>
          </a:xfrm>
        </p:grpSpPr>
        <p:pic>
          <p:nvPicPr>
            <p:cNvPr id="18440" name="Picture 8" descr="Do dung hoc tap BDHV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1"/>
              <a:ext cx="5472" cy="3785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248" y="3937"/>
              <a:ext cx="3936" cy="3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FF0066"/>
                  </a:solidFill>
                  <a:latin typeface="VNI-Times" pitchFamily="2" charset="0"/>
                </a:rPr>
                <a:t>Ñoà duøng hoïc taäp trong lôùp bình daân hoïc vuï</a:t>
              </a:r>
            </a:p>
          </p:txBody>
        </p:sp>
      </p:grpSp>
      <p:sp>
        <p:nvSpPr>
          <p:cNvPr id="18438" name="AutoShape 11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8382000" y="6019800"/>
            <a:ext cx="533400" cy="304800"/>
          </a:xfrm>
          <a:prstGeom prst="actionButtonForwardNext">
            <a:avLst/>
          </a:prstGeom>
          <a:solidFill>
            <a:schemeClr val="accent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12"/>
          <p:cNvSpPr txBox="1">
            <a:spLocks noChangeArrowheads="1"/>
          </p:cNvSpPr>
          <p:nvPr/>
        </p:nvSpPr>
        <p:spPr bwMode="auto">
          <a:xfrm>
            <a:off x="3048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giaybac19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5105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giaybac2 19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114800"/>
            <a:ext cx="5029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5638800" y="3429000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000" b="1">
                <a:latin typeface="VNI-Times" pitchFamily="2" charset="0"/>
              </a:rPr>
              <a:t>Giaáy baïc do chính phuû Vieät Nam Daân Chuû Coäng  Hoøa phaùt haønh naêm 1946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381000" y="457200"/>
            <a:ext cx="8534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Lòch söû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Phim tư liệu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534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Lòch söû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  <p:sp>
        <p:nvSpPr>
          <p:cNvPr id="21507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534400" cy="9461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2. Nhöõng giaûi phaùp ñöa ñaát nöôùc ta vöôït qua tình theá hieåm ngheøo.</a:t>
            </a:r>
          </a:p>
        </p:txBody>
      </p:sp>
      <p:graphicFrame>
        <p:nvGraphicFramePr>
          <p:cNvPr id="30729" name="Group 9"/>
          <p:cNvGraphicFramePr>
            <a:graphicFrameLocks noGrp="1"/>
          </p:cNvGraphicFramePr>
          <p:nvPr>
            <p:ph/>
          </p:nvPr>
        </p:nvGraphicFramePr>
        <p:xfrm>
          <a:off x="1524000" y="3276600"/>
          <a:ext cx="5334000" cy="3074988"/>
        </p:xfrm>
        <a:graphic>
          <a:graphicData uri="http://schemas.openxmlformats.org/drawingml/2006/table">
            <a:tbl>
              <a:tblPr/>
              <a:tblGrid>
                <a:gridCol w="3076575"/>
                <a:gridCol w="2257425"/>
              </a:tblGrid>
              <a:tr h="5508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Vượt qua tình thế hiểm nghèo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đói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dốt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Giặc ngoại xâm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Khó khăn về tài chính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Ctr="0"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100" name="Picture 6" descr="ANd9GcS4_ZSr74ypdMWwKZteRjOZzQ9F3y4-txyfylH-XK-rNOWND6w&amp;t=1&amp;usg=__VJpEbK2xM99EWMQaVRlh85yJPlg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3079" name="Picture 7" descr="280806ngochungcodoquockhan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8956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3657600" y="2286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>
                <a:solidFill>
                  <a:srgbClr val="FFFF00"/>
                </a:solidFill>
                <a:latin typeface=".VnTimeH" pitchFamily="34" charset="0"/>
              </a:rPr>
              <a:t>L</a:t>
            </a:r>
            <a:r>
              <a:rPr lang="en-US" sz="4000" b="1" u="sng">
                <a:solidFill>
                  <a:srgbClr val="FFFF00"/>
                </a:solidFill>
                <a:latin typeface="Times New Roman" pitchFamily="18" charset="0"/>
              </a:rPr>
              <a:t>ịch sử:</a:t>
            </a:r>
            <a:endParaRPr lang="en-US" sz="4000" b="1" u="sng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4103" name="Picture 9" descr="images (6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95600"/>
            <a:ext cx="2286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WordArt 10"/>
          <p:cNvSpPr>
            <a:spLocks noChangeArrowheads="1" noChangeShapeType="1" noTextEdit="1"/>
          </p:cNvSpPr>
          <p:nvPr/>
        </p:nvSpPr>
        <p:spPr bwMode="auto">
          <a:xfrm>
            <a:off x="1447800" y="5105400"/>
            <a:ext cx="72390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8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Vượt qua tình thế hiểm nghèo</a:t>
            </a:r>
            <a:endParaRPr lang="en-US" sz="48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3" descr="280806ngochungcodoquockha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5"/>
          <p:cNvSpPr>
            <a:spLocks noChangeArrowheads="1"/>
          </p:cNvSpPr>
          <p:nvPr/>
        </p:nvSpPr>
        <p:spPr bwMode="auto">
          <a:xfrm>
            <a:off x="1066800" y="3581400"/>
            <a:ext cx="184150" cy="338138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22532" name="Rectangle 16"/>
          <p:cNvSpPr>
            <a:spLocks noChangeArrowheads="1"/>
          </p:cNvSpPr>
          <p:nvPr/>
        </p:nvSpPr>
        <p:spPr bwMode="auto">
          <a:xfrm>
            <a:off x="2133600" y="4572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.VnTimeH" pitchFamily="34" charset="0"/>
              </a:rPr>
              <a:t>L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ịch sử: </a:t>
            </a:r>
            <a:r>
              <a:rPr lang="en-US" sz="2800" b="1">
                <a:solidFill>
                  <a:srgbClr val="000099"/>
                </a:solidFill>
                <a:latin typeface=".VnTimeH" pitchFamily="34" charset="0"/>
              </a:rPr>
              <a:t>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2533" name="WordArt 17"/>
          <p:cNvSpPr>
            <a:spLocks noChangeArrowheads="1" noChangeShapeType="1" noTextEdit="1"/>
          </p:cNvSpPr>
          <p:nvPr/>
        </p:nvSpPr>
        <p:spPr bwMode="auto">
          <a:xfrm>
            <a:off x="4648200" y="533400"/>
            <a:ext cx="3733800" cy="45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Vượt qua tình thế hiểm nghèo</a:t>
            </a:r>
            <a:endParaRPr lang="en-US" sz="44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22534" name="Text Box 18"/>
          <p:cNvSpPr txBox="1">
            <a:spLocks noChangeArrowheads="1"/>
          </p:cNvSpPr>
          <p:nvPr/>
        </p:nvSpPr>
        <p:spPr bwMode="auto">
          <a:xfrm>
            <a:off x="4343400" y="39624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graphicFrame>
        <p:nvGraphicFramePr>
          <p:cNvPr id="31763" name="Group 19"/>
          <p:cNvGraphicFramePr>
            <a:graphicFrameLocks noGrp="1"/>
          </p:cNvGraphicFramePr>
          <p:nvPr/>
        </p:nvGraphicFramePr>
        <p:xfrm>
          <a:off x="152400" y="1371600"/>
          <a:ext cx="8839200" cy="5295900"/>
        </p:xfrm>
        <a:graphic>
          <a:graphicData uri="http://schemas.openxmlformats.org/drawingml/2006/table">
            <a:tbl>
              <a:tblPr/>
              <a:tblGrid>
                <a:gridCol w="2362200"/>
                <a:gridCol w="6477000"/>
              </a:tblGrid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Vượt qua tình thế hiểm nghèo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đói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Diệt giặc dốt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Giặc ngoại xâm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Khó khăn về tài chính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2590800" y="1981200"/>
            <a:ext cx="6324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Lập hũ gạo cứu đói.   </a:t>
            </a:r>
            <a:r>
              <a:rPr lang="en-US" b="1">
                <a:solidFill>
                  <a:srgbClr val="FF0066"/>
                </a:solidFill>
                <a:latin typeface="Arial" charset="0"/>
              </a:rPr>
              <a:t>Ngày đồng tâm.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 Chia ruộng đất cho dân nghèo.  Tăng gia sản xuất</a:t>
            </a:r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2667000" y="3276600"/>
            <a:ext cx="624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Mở lớp bình dân học vụ</a:t>
            </a:r>
            <a:r>
              <a:rPr lang="en-US">
                <a:latin typeface="Arial" charset="0"/>
              </a:rPr>
              <a:t>. Mở trường cho trẻ em</a:t>
            </a:r>
          </a:p>
        </p:txBody>
      </p:sp>
      <p:sp>
        <p:nvSpPr>
          <p:cNvPr id="31784" name="Text Box 40"/>
          <p:cNvSpPr txBox="1">
            <a:spLocks noChangeArrowheads="1"/>
          </p:cNvSpPr>
          <p:nvPr/>
        </p:nvSpPr>
        <p:spPr bwMode="auto">
          <a:xfrm>
            <a:off x="2590800" y="40386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Bằng biện pháp ngoại giao khôn khéo</a:t>
            </a: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2514600" y="46482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Hoà hoãn nhượng bộ với Pháp để có thời gian chiến đấu lâu dài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2667000" y="5562600"/>
            <a:ext cx="6172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  <a:latin typeface="Arial" charset="0"/>
              </a:rPr>
              <a:t>Lập quỹ độc lập ( 60 triệu) ,</a:t>
            </a:r>
            <a:r>
              <a:rPr lang="en-US" b="1">
                <a:latin typeface="Arial" charset="0"/>
              </a:rPr>
              <a:t> Quỹ đảm phụ quốc phòng,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Tuần lễ vàng ( 4 tạ vàng)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1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280806ngochungcodoquockha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1066800" y="3581400"/>
            <a:ext cx="914400" cy="9144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2362200" y="3810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.VnTimeH" pitchFamily="34" charset="0"/>
              </a:rPr>
              <a:t>L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ịch sử: </a:t>
            </a:r>
            <a:r>
              <a:rPr lang="en-US" sz="3200" b="1">
                <a:solidFill>
                  <a:srgbClr val="000099"/>
                </a:solidFill>
                <a:latin typeface=".VnTimeH" pitchFamily="34" charset="0"/>
              </a:rPr>
              <a:t> </a:t>
            </a:r>
            <a:endParaRPr 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3557" name="WordArt 8"/>
          <p:cNvSpPr>
            <a:spLocks noChangeArrowheads="1" noChangeShapeType="1" noTextEdit="1"/>
          </p:cNvSpPr>
          <p:nvPr/>
        </p:nvSpPr>
        <p:spPr bwMode="auto">
          <a:xfrm>
            <a:off x="4267200" y="457200"/>
            <a:ext cx="3733800" cy="45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8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Vượt qua tình thế hiểm nghèo</a:t>
            </a:r>
            <a:endParaRPr lang="en-US" sz="48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sp>
        <p:nvSpPr>
          <p:cNvPr id="23558" name="Text Box 9"/>
          <p:cNvSpPr txBox="1">
            <a:spLocks noChangeArrowheads="1"/>
          </p:cNvSpPr>
          <p:nvPr/>
        </p:nvSpPr>
        <p:spPr bwMode="auto">
          <a:xfrm>
            <a:off x="990600" y="9906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3, Ý nghĩa của việc đẩy lùi gịăc đói, giặc dốt, giặc ngoại xâm.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657600" y="3581400"/>
            <a:ext cx="5486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Nhân dân ta đoàn kết tạo ra sức mạnh to lớn để vượt qua mọi khó khăn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657600" y="5257800"/>
            <a:ext cx="525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charset="0"/>
              </a:rPr>
              <a:t>Nhân dân tin tưởng vào đảng và Bác Hồ để làm cách mạng</a:t>
            </a:r>
          </a:p>
        </p:txBody>
      </p:sp>
      <p:pic>
        <p:nvPicPr>
          <p:cNvPr id="23561" name="Picture 15" descr="images (6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3505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0" y="6096000"/>
            <a:ext cx="3505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FF0066"/>
                </a:solidFill>
                <a:latin typeface="Arial" charset="0"/>
              </a:rPr>
              <a:t>Bác bắt nhịp bài ca </a:t>
            </a:r>
          </a:p>
          <a:p>
            <a:pPr algn="ctr" eaLnBrk="1" hangingPunct="1"/>
            <a:r>
              <a:rPr lang="en-US" sz="2400" b="1">
                <a:solidFill>
                  <a:srgbClr val="FF0066"/>
                </a:solidFill>
                <a:latin typeface="Arial" charset="0"/>
              </a:rPr>
              <a:t>kết đoàn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3657600" y="2209800"/>
            <a:ext cx="510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  <a:latin typeface="Arial" charset="0"/>
              </a:rPr>
              <a:t>Thảo luận theo cặp, tìm ý nghĩa của việc đẩy lùi giặc đói, giặc dốt, giặc ngoại xâm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6" grpId="0"/>
      <p:bldP spid="33809" grpId="0"/>
      <p:bldP spid="3380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280806ngochungcodoquockha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1066800" y="3581400"/>
            <a:ext cx="914400" cy="914400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2819400" y="6096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.VnTimeH" pitchFamily="34" charset="0"/>
              </a:rPr>
              <a:t>L</a:t>
            </a:r>
            <a:r>
              <a:rPr lang="en-US" sz="3200" b="1">
                <a:solidFill>
                  <a:srgbClr val="000099"/>
                </a:solidFill>
                <a:latin typeface="Times New Roman" pitchFamily="18" charset="0"/>
              </a:rPr>
              <a:t>ịch sử: </a:t>
            </a:r>
            <a:r>
              <a:rPr lang="en-US" sz="3200" b="1">
                <a:solidFill>
                  <a:srgbClr val="000099"/>
                </a:solidFill>
                <a:latin typeface=".VnTimeH" pitchFamily="34" charset="0"/>
              </a:rPr>
              <a:t> </a:t>
            </a:r>
            <a:endParaRPr 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4581" name="WordArt 8"/>
          <p:cNvSpPr>
            <a:spLocks noChangeArrowheads="1" noChangeShapeType="1" noTextEdit="1"/>
          </p:cNvSpPr>
          <p:nvPr/>
        </p:nvSpPr>
        <p:spPr bwMode="auto">
          <a:xfrm>
            <a:off x="4876800" y="609600"/>
            <a:ext cx="3733800" cy="533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8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Vượt qua tình thế hiểm nghèo</a:t>
            </a:r>
            <a:endParaRPr lang="en-US" sz="48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pic>
        <p:nvPicPr>
          <p:cNvPr id="24582" name="Picture 9" descr="ap_200908150933579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362200"/>
            <a:ext cx="381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0" descr="NamghepBacHovoihoaS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22860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11"/>
          <p:cNvSpPr txBox="1">
            <a:spLocks noChangeArrowheads="1"/>
          </p:cNvSpPr>
          <p:nvPr/>
        </p:nvSpPr>
        <p:spPr bwMode="auto">
          <a:xfrm>
            <a:off x="1676400" y="13716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Hình ảnh Bác trong những ngày diệt “giặc đói, giặc dốt, giặc ngoại xâm”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4" eaLnBrk="1" hangingPunct="1">
              <a:defRPr/>
            </a:pPr>
            <a:r>
              <a:rPr lang="en-US" b="1" u="sng" smtClean="0">
                <a:latin typeface="Times New Roman" pitchFamily="18" charset="0"/>
              </a:rPr>
              <a:t>- GHI NHỚ</a:t>
            </a:r>
            <a:r>
              <a:rPr lang="en-US" smtClean="0">
                <a:latin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       </a:t>
            </a:r>
            <a:r>
              <a:rPr lang="en-US" i="1" smtClean="0">
                <a:latin typeface="Times New Roman" pitchFamily="18" charset="0"/>
              </a:rPr>
              <a:t>Trong thế “nghìn cân treo sợi tóc”, chính quyền cách mạng non trẻ đã vượt qua hiểm nghèo, từng bước đẩy lùi “ giặc đói, giặc dốt, giặc ngoại xâm”.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5"/>
          <p:cNvSpPr>
            <a:spLocks noChangeArrowheads="1"/>
          </p:cNvSpPr>
          <p:nvPr/>
        </p:nvSpPr>
        <p:spPr bwMode="auto">
          <a:xfrm>
            <a:off x="1828800" y="1752600"/>
            <a:ext cx="5638800" cy="236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66"/>
                </a:solidFill>
              </a:rPr>
              <a:t>Kiểm tra bài cũ</a:t>
            </a:r>
          </a:p>
          <a:p>
            <a:pPr algn="ctr"/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" name="Rectangle 2826"/>
          <p:cNvSpPr>
            <a:spLocks noChangeArrowheads="1"/>
          </p:cNvSpPr>
          <p:nvPr/>
        </p:nvSpPr>
        <p:spPr bwMode="auto">
          <a:xfrm>
            <a:off x="1066800" y="228600"/>
            <a:ext cx="6781800" cy="43656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1.Tªn cña B×nh t©y §¹i nguyªn so¸i?</a:t>
            </a:r>
          </a:p>
        </p:txBody>
      </p:sp>
      <p:sp>
        <p:nvSpPr>
          <p:cNvPr id="14091" name="Rectangle 2827"/>
          <p:cNvSpPr>
            <a:spLocks noChangeArrowheads="1"/>
          </p:cNvSpPr>
          <p:nvPr/>
        </p:nvSpPr>
        <p:spPr bwMode="auto">
          <a:xfrm>
            <a:off x="1828800" y="838200"/>
            <a:ext cx="2286000" cy="46196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.VnTime" pitchFamily="34" charset="0"/>
              </a:rPr>
              <a:t>Tr­¬ng §Þnh</a:t>
            </a:r>
          </a:p>
        </p:txBody>
      </p:sp>
      <p:sp>
        <p:nvSpPr>
          <p:cNvPr id="14092" name="Rectangle 2828"/>
          <p:cNvSpPr>
            <a:spLocks noChangeArrowheads="1"/>
          </p:cNvSpPr>
          <p:nvPr/>
        </p:nvSpPr>
        <p:spPr bwMode="auto">
          <a:xfrm>
            <a:off x="381000" y="0"/>
            <a:ext cx="7131050" cy="387350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FF3300"/>
                </a:solidFill>
                <a:latin typeface=".VnTime" pitchFamily="34" charset="0"/>
              </a:rPr>
              <a:t>2. Phong trµo yªu n­íc do Phan Béi Ch©u l·nh ®¹o ?</a:t>
            </a:r>
          </a:p>
        </p:txBody>
      </p:sp>
      <p:sp>
        <p:nvSpPr>
          <p:cNvPr id="14093" name="Rectangle 2829"/>
          <p:cNvSpPr>
            <a:spLocks noChangeArrowheads="1"/>
          </p:cNvSpPr>
          <p:nvPr/>
        </p:nvSpPr>
        <p:spPr bwMode="auto">
          <a:xfrm>
            <a:off x="4267200" y="914400"/>
            <a:ext cx="1539875" cy="387350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.VnTime" pitchFamily="34" charset="0"/>
              </a:rPr>
              <a:t>§«ng Du</a:t>
            </a:r>
          </a:p>
        </p:txBody>
      </p:sp>
      <p:sp>
        <p:nvSpPr>
          <p:cNvPr id="14094" name="Rectangle 2830"/>
          <p:cNvSpPr>
            <a:spLocks noChangeArrowheads="1"/>
          </p:cNvSpPr>
          <p:nvPr/>
        </p:nvSpPr>
        <p:spPr bwMode="auto">
          <a:xfrm>
            <a:off x="0" y="1447800"/>
            <a:ext cx="89916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3. 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Tªn cña B¸c Hå trong héi nghÞ thµnh lËp §¶ng C S V  N?</a:t>
            </a:r>
            <a:endParaRPr lang="en-US" sz="28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095" name="Rectangle 2831"/>
          <p:cNvSpPr>
            <a:spLocks noChangeArrowheads="1"/>
          </p:cNvSpPr>
          <p:nvPr/>
        </p:nvSpPr>
        <p:spPr bwMode="auto">
          <a:xfrm>
            <a:off x="3505200" y="2362200"/>
            <a:ext cx="2719388" cy="43656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NguyÔn AÝ Quèc</a:t>
            </a:r>
          </a:p>
        </p:txBody>
      </p:sp>
      <p:sp>
        <p:nvSpPr>
          <p:cNvPr id="14096" name="Rectangle 2832"/>
          <p:cNvSpPr>
            <a:spLocks noChangeArrowheads="1"/>
          </p:cNvSpPr>
          <p:nvPr/>
        </p:nvSpPr>
        <p:spPr bwMode="auto">
          <a:xfrm>
            <a:off x="1066800" y="1219200"/>
            <a:ext cx="5113338" cy="43656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4. N¬i næ ra phong trµo X« viÕt?</a:t>
            </a:r>
          </a:p>
        </p:txBody>
      </p:sp>
      <p:sp>
        <p:nvSpPr>
          <p:cNvPr id="14097" name="Rectangle 2833"/>
          <p:cNvSpPr>
            <a:spLocks noChangeArrowheads="1"/>
          </p:cNvSpPr>
          <p:nvPr/>
        </p:nvSpPr>
        <p:spPr bwMode="auto">
          <a:xfrm>
            <a:off x="3429000" y="2286000"/>
            <a:ext cx="2281238" cy="4857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200" b="1">
                <a:solidFill>
                  <a:srgbClr val="FF3300"/>
                </a:solidFill>
                <a:latin typeface=".VnTime" pitchFamily="34" charset="0"/>
              </a:rPr>
              <a:t>NghÖ - TÜnh</a:t>
            </a:r>
          </a:p>
        </p:txBody>
      </p:sp>
      <p:sp>
        <p:nvSpPr>
          <p:cNvPr id="14098" name="Rectangle 2834"/>
          <p:cNvSpPr>
            <a:spLocks noChangeArrowheads="1"/>
          </p:cNvSpPr>
          <p:nvPr/>
        </p:nvSpPr>
        <p:spPr bwMode="auto">
          <a:xfrm>
            <a:off x="0" y="4343400"/>
            <a:ext cx="7959725" cy="43656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5. Phong trµo yªu n­íc sau cuéc ph¶n c«ng ë HuÕ?</a:t>
            </a:r>
          </a:p>
        </p:txBody>
      </p:sp>
      <p:sp>
        <p:nvSpPr>
          <p:cNvPr id="14099" name="Rectangle 2835"/>
          <p:cNvSpPr>
            <a:spLocks noChangeArrowheads="1"/>
          </p:cNvSpPr>
          <p:nvPr/>
        </p:nvSpPr>
        <p:spPr bwMode="auto">
          <a:xfrm rot="10715976" flipV="1">
            <a:off x="2808288" y="3756025"/>
            <a:ext cx="2898775" cy="438150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CÇn V ­¬ng</a:t>
            </a:r>
          </a:p>
        </p:txBody>
      </p:sp>
      <p:sp>
        <p:nvSpPr>
          <p:cNvPr id="14100" name="Rectangle 2836"/>
          <p:cNvSpPr>
            <a:spLocks noChangeArrowheads="1"/>
          </p:cNvSpPr>
          <p:nvPr/>
        </p:nvSpPr>
        <p:spPr bwMode="auto">
          <a:xfrm>
            <a:off x="0" y="2743200"/>
            <a:ext cx="914400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6. Cuộc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cách mạng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 mïa thu diÔn ra trong thêi gian nµy?</a:t>
            </a:r>
          </a:p>
        </p:txBody>
      </p:sp>
      <p:sp>
        <p:nvSpPr>
          <p:cNvPr id="14101" name="Rectangle 2837"/>
          <p:cNvSpPr>
            <a:spLocks noChangeArrowheads="1"/>
          </p:cNvSpPr>
          <p:nvPr/>
        </p:nvSpPr>
        <p:spPr bwMode="auto">
          <a:xfrm>
            <a:off x="4343400" y="3352800"/>
            <a:ext cx="228600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Th¸ng t¸m</a:t>
            </a:r>
          </a:p>
        </p:txBody>
      </p:sp>
      <p:sp>
        <p:nvSpPr>
          <p:cNvPr id="14102" name="Rectangle 2838"/>
          <p:cNvSpPr>
            <a:spLocks noChangeArrowheads="1"/>
          </p:cNvSpPr>
          <p:nvPr/>
        </p:nvSpPr>
        <p:spPr bwMode="auto">
          <a:xfrm>
            <a:off x="914400" y="4800600"/>
            <a:ext cx="6002338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7. Theo lÖnh triÒu ®×nh, Tr­¬ng §Þnh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 ph¶i vÒ ®©y ®Ó 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nhận chức</a:t>
            </a:r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 l·nh binh?</a:t>
            </a:r>
          </a:p>
        </p:txBody>
      </p:sp>
      <p:sp>
        <p:nvSpPr>
          <p:cNvPr id="14103" name="Rectangle 2839"/>
          <p:cNvSpPr>
            <a:spLocks noChangeArrowheads="1"/>
          </p:cNvSpPr>
          <p:nvPr/>
        </p:nvSpPr>
        <p:spPr bwMode="auto">
          <a:xfrm>
            <a:off x="3429000" y="2743200"/>
            <a:ext cx="1671638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An Giang</a:t>
            </a:r>
          </a:p>
        </p:txBody>
      </p:sp>
      <p:sp>
        <p:nvSpPr>
          <p:cNvPr id="14104" name="Rectangle 2840"/>
          <p:cNvSpPr>
            <a:spLocks noChangeArrowheads="1"/>
          </p:cNvSpPr>
          <p:nvPr/>
        </p:nvSpPr>
        <p:spPr bwMode="auto">
          <a:xfrm>
            <a:off x="1524000" y="2971800"/>
            <a:ext cx="6316663" cy="1039813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8. Nh©n d©n  </a:t>
            </a:r>
            <a:r>
              <a:rPr lang="fr-FR" sz="2800" b="1">
                <a:solidFill>
                  <a:srgbClr val="FF3300"/>
                </a:solidFill>
                <a:latin typeface="Times New Roman" pitchFamily="18" charset="0"/>
              </a:rPr>
              <a:t>các </a:t>
            </a:r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huyÖn nµy ®· tham gia</a:t>
            </a:r>
          </a:p>
          <a:p>
            <a:pPr eaLnBrk="1" hangingPunct="1">
              <a:spcBef>
                <a:spcPct val="20000"/>
              </a:spcBef>
            </a:pPr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 cuéc biÓu t×nh ngµy 12/9/ 1930</a:t>
            </a:r>
          </a:p>
        </p:txBody>
      </p:sp>
      <p:sp>
        <p:nvSpPr>
          <p:cNvPr id="14105" name="Rectangle 2841"/>
          <p:cNvSpPr>
            <a:spLocks noChangeArrowheads="1"/>
          </p:cNvSpPr>
          <p:nvPr/>
        </p:nvSpPr>
        <p:spPr bwMode="auto">
          <a:xfrm>
            <a:off x="4800600" y="3886200"/>
            <a:ext cx="27432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fr-FR" sz="2800" b="1">
                <a:latin typeface=".VnTime" pitchFamily="34" charset="0"/>
              </a:rPr>
              <a:t>Nam §µn, </a:t>
            </a:r>
            <a:r>
              <a:rPr lang="fr-FR" sz="2800" b="1">
                <a:latin typeface="Times New Roman" pitchFamily="18" charset="0"/>
              </a:rPr>
              <a:t>Hưng Nguyên</a:t>
            </a:r>
          </a:p>
        </p:txBody>
      </p:sp>
      <p:sp>
        <p:nvSpPr>
          <p:cNvPr id="14106" name="Rectangle 2842"/>
          <p:cNvSpPr>
            <a:spLocks noChangeArrowheads="1"/>
          </p:cNvSpPr>
          <p:nvPr/>
        </p:nvSpPr>
        <p:spPr bwMode="auto">
          <a:xfrm>
            <a:off x="2057400" y="1295400"/>
            <a:ext cx="64008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9. Tªn qu¶ng tr­êng </a:t>
            </a:r>
            <a:r>
              <a:rPr lang="fr-FR" sz="2800" b="1">
                <a:solidFill>
                  <a:srgbClr val="FF3300"/>
                </a:solidFill>
                <a:latin typeface="Times New Roman" pitchFamily="18" charset="0"/>
              </a:rPr>
              <a:t>nơi </a:t>
            </a:r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B¸c Hå </a:t>
            </a:r>
          </a:p>
          <a:p>
            <a:pPr eaLnBrk="1" hangingPunct="1"/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®äc Tuyªn ng«n ®éc lËp?</a:t>
            </a:r>
          </a:p>
        </p:txBody>
      </p:sp>
      <p:sp>
        <p:nvSpPr>
          <p:cNvPr id="14107" name="Rectangle 2843"/>
          <p:cNvSpPr>
            <a:spLocks noGrp="1" noChangeArrowheads="1"/>
          </p:cNvSpPr>
          <p:nvPr>
            <p:ph type="body" idx="1"/>
          </p:nvPr>
        </p:nvSpPr>
        <p:spPr>
          <a:xfrm>
            <a:off x="6096000" y="2743200"/>
            <a:ext cx="2819400" cy="990600"/>
          </a:xfrm>
        </p:spPr>
        <p:txBody>
          <a:bodyPr/>
          <a:lstStyle/>
          <a:p>
            <a:pPr eaLnBrk="1" hangingPunct="1">
              <a:defRPr/>
            </a:pPr>
            <a:endParaRPr lang="fr-FR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 smtClean="0"/>
              <a:t>              Ba </a:t>
            </a:r>
            <a:r>
              <a:rPr lang="fr-FR" sz="2400" b="1" dirty="0" err="1" smtClean="0"/>
              <a:t>Đình</a:t>
            </a:r>
            <a:endParaRPr lang="fr-FR" sz="2400" b="1" dirty="0" smtClean="0"/>
          </a:p>
        </p:txBody>
      </p:sp>
      <p:sp>
        <p:nvSpPr>
          <p:cNvPr id="14108" name="Rectangle 2844"/>
          <p:cNvSpPr>
            <a:spLocks noChangeArrowheads="1"/>
          </p:cNvSpPr>
          <p:nvPr/>
        </p:nvSpPr>
        <p:spPr bwMode="auto">
          <a:xfrm>
            <a:off x="838200" y="1600200"/>
            <a:ext cx="68580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10. Giai cÊp xuÊt hiÖn ë n­íc ta khi</a:t>
            </a:r>
          </a:p>
          <a:p>
            <a:pPr algn="ctr" eaLnBrk="1" hangingPunct="1"/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 thùc d©n </a:t>
            </a:r>
            <a:r>
              <a:rPr lang="fr-FR" sz="2800" b="1">
                <a:solidFill>
                  <a:srgbClr val="FF0000"/>
                </a:solidFill>
                <a:latin typeface=".VnTime" pitchFamily="34" charset="0"/>
              </a:rPr>
              <a:t>Ph¸p ®« hé?</a:t>
            </a:r>
            <a:endParaRPr lang="en-US" sz="2800" b="1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4109" name="Rectangle 2845"/>
          <p:cNvSpPr>
            <a:spLocks noChangeArrowheads="1"/>
          </p:cNvSpPr>
          <p:nvPr/>
        </p:nvSpPr>
        <p:spPr bwMode="auto">
          <a:xfrm>
            <a:off x="4419600" y="838200"/>
            <a:ext cx="215900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C«ng Nh©n</a:t>
            </a:r>
          </a:p>
        </p:txBody>
      </p:sp>
      <p:sp>
        <p:nvSpPr>
          <p:cNvPr id="14110" name="Rectangle 2846"/>
          <p:cNvSpPr>
            <a:spLocks noChangeArrowheads="1"/>
          </p:cNvSpPr>
          <p:nvPr/>
        </p:nvSpPr>
        <p:spPr bwMode="auto">
          <a:xfrm>
            <a:off x="3276600" y="2209800"/>
            <a:ext cx="45720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11. N¬i diÔn ra héi nghÞ </a:t>
            </a:r>
          </a:p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thµnh lËp §¶ng CSV N?</a:t>
            </a:r>
          </a:p>
        </p:txBody>
      </p:sp>
      <p:sp>
        <p:nvSpPr>
          <p:cNvPr id="14111" name="Rectangle 2847"/>
          <p:cNvSpPr>
            <a:spLocks noChangeArrowheads="1"/>
          </p:cNvSpPr>
          <p:nvPr/>
        </p:nvSpPr>
        <p:spPr bwMode="auto">
          <a:xfrm>
            <a:off x="3886200" y="1981200"/>
            <a:ext cx="1951038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Hång K«ng</a:t>
            </a:r>
          </a:p>
        </p:txBody>
      </p:sp>
      <p:sp>
        <p:nvSpPr>
          <p:cNvPr id="14112" name="Rectangle 2848"/>
          <p:cNvSpPr>
            <a:spLocks noChangeArrowheads="1"/>
          </p:cNvSpPr>
          <p:nvPr/>
        </p:nvSpPr>
        <p:spPr bwMode="auto">
          <a:xfrm>
            <a:off x="3886200" y="4572000"/>
            <a:ext cx="54864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12. CM th¸ng 8 ®· gi¶i tho¸t </a:t>
            </a:r>
          </a:p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d©n ta khái kiÕp ng­êi nµy?</a:t>
            </a:r>
          </a:p>
        </p:txBody>
      </p:sp>
      <p:sp>
        <p:nvSpPr>
          <p:cNvPr id="14113" name="Rectangle 2849"/>
          <p:cNvSpPr>
            <a:spLocks noChangeArrowheads="1"/>
          </p:cNvSpPr>
          <p:nvPr/>
        </p:nvSpPr>
        <p:spPr bwMode="auto">
          <a:xfrm>
            <a:off x="4343400" y="3733800"/>
            <a:ext cx="97155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N« lÖ</a:t>
            </a:r>
          </a:p>
        </p:txBody>
      </p:sp>
      <p:sp>
        <p:nvSpPr>
          <p:cNvPr id="14114" name="Rectangle 2850"/>
          <p:cNvSpPr>
            <a:spLocks noChangeArrowheads="1"/>
          </p:cNvSpPr>
          <p:nvPr/>
        </p:nvSpPr>
        <p:spPr bwMode="auto">
          <a:xfrm>
            <a:off x="0" y="4724400"/>
            <a:ext cx="4876800" cy="9540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13. Ng­êi chñ chiÕn trong </a:t>
            </a:r>
          </a:p>
          <a:p>
            <a:pPr eaLnBrk="1" hangingPunct="1"/>
            <a:r>
              <a:rPr lang="en-US" sz="2800" b="1">
                <a:solidFill>
                  <a:srgbClr val="FF3300"/>
                </a:solidFill>
                <a:latin typeface=".VnTime" pitchFamily="34" charset="0"/>
              </a:rPr>
              <a:t>triÒu ®×nh nhµ NguyÔn?</a:t>
            </a:r>
          </a:p>
        </p:txBody>
      </p:sp>
      <p:sp>
        <p:nvSpPr>
          <p:cNvPr id="14115" name="Rectangle 2851"/>
          <p:cNvSpPr>
            <a:spLocks noChangeArrowheads="1"/>
          </p:cNvSpPr>
          <p:nvPr/>
        </p:nvSpPr>
        <p:spPr bwMode="auto">
          <a:xfrm>
            <a:off x="4953000" y="4648200"/>
            <a:ext cx="281940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fr-FR" sz="2800" b="1">
                <a:latin typeface=".VnTime" pitchFamily="34" charset="0"/>
              </a:rPr>
              <a:t>T«n ThÊt ThuyÕt</a:t>
            </a:r>
          </a:p>
        </p:txBody>
      </p:sp>
      <p:sp>
        <p:nvSpPr>
          <p:cNvPr id="14116" name="Rectangle 2852"/>
          <p:cNvSpPr>
            <a:spLocks noChangeArrowheads="1"/>
          </p:cNvSpPr>
          <p:nvPr/>
        </p:nvSpPr>
        <p:spPr bwMode="auto">
          <a:xfrm>
            <a:off x="381000" y="4038600"/>
            <a:ext cx="4826000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fr-FR" sz="2800" b="1">
                <a:solidFill>
                  <a:srgbClr val="FF3300"/>
                </a:solidFill>
                <a:latin typeface=".VnTime" pitchFamily="34" charset="0"/>
              </a:rPr>
              <a:t>14. Ng­êi lËp ra héi Duy T©n?</a:t>
            </a:r>
            <a:endParaRPr lang="en-US" sz="2800" b="1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4117" name="Rectangle 2853"/>
          <p:cNvSpPr>
            <a:spLocks noChangeArrowheads="1"/>
          </p:cNvSpPr>
          <p:nvPr/>
        </p:nvSpPr>
        <p:spPr bwMode="auto">
          <a:xfrm>
            <a:off x="4114800" y="5257800"/>
            <a:ext cx="2522538" cy="523875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 b="1">
                <a:latin typeface=".VnTime" pitchFamily="34" charset="0"/>
              </a:rPr>
              <a:t>Phan Béi Ch©u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4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14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4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4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4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0" dur="2000"/>
                                        <p:tgtEl>
                                          <p:spTgt spid="14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14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4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14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1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1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5" dur="500"/>
                                        <p:tgtEl>
                                          <p:spTgt spid="1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/>
                                        <p:tgtEl>
                                          <p:spTgt spid="1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/>
                                        <p:tgtEl>
                                          <p:spTgt spid="1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7" dur="1000"/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1" dur="500"/>
                                        <p:tgtEl>
                                          <p:spTgt spid="1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3" dur="2000"/>
                                        <p:tgtEl>
                                          <p:spTgt spid="1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1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5" dur="2000"/>
                                        <p:tgtEl>
                                          <p:spTgt spid="14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1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3" dur="2000"/>
                                        <p:tgtEl>
                                          <p:spTgt spid="14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1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1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2" dur="2000"/>
                                        <p:tgtEl>
                                          <p:spTgt spid="14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7" dur="500"/>
                                        <p:tgtEl>
                                          <p:spTgt spid="1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1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6" dur="2000"/>
                                        <p:tgtEl>
                                          <p:spTgt spid="14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1" dur="2000"/>
                                        <p:tgtEl>
                                          <p:spTgt spid="1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1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/>
                                        <p:tgtEl>
                                          <p:spTgt spid="1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1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1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1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1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8" dur="1000"/>
                                        <p:tgtEl>
                                          <p:spTgt spid="1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2" dur="2000"/>
                                        <p:tgtEl>
                                          <p:spTgt spid="1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7" dur="500"/>
                                        <p:tgtEl>
                                          <p:spTgt spid="1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/>
                                        <p:tgtEl>
                                          <p:spTgt spid="1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6" dur="1000"/>
                                        <p:tgtEl>
                                          <p:spTgt spid="1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3" dur="1000"/>
                                        <p:tgtEl>
                                          <p:spTgt spid="1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" grpId="0"/>
      <p:bldP spid="14090" grpId="1"/>
      <p:bldP spid="14091" grpId="0"/>
      <p:bldP spid="14091" grpId="1"/>
      <p:bldP spid="14092" grpId="0" build="allAtOnce"/>
      <p:bldP spid="14093" grpId="0"/>
      <p:bldP spid="14093" grpId="1"/>
      <p:bldP spid="14094" grpId="0"/>
      <p:bldP spid="14094" grpId="1"/>
      <p:bldP spid="14095" grpId="0"/>
      <p:bldP spid="14095" grpId="1"/>
      <p:bldP spid="14096" grpId="0"/>
      <p:bldP spid="14096" grpId="1"/>
      <p:bldP spid="14097" grpId="0"/>
      <p:bldP spid="14097" grpId="1"/>
      <p:bldP spid="14098" grpId="0"/>
      <p:bldP spid="14098" grpId="1"/>
      <p:bldP spid="14099" grpId="0"/>
      <p:bldP spid="14099" grpId="1"/>
      <p:bldP spid="14100" grpId="0" build="allAtOnce"/>
      <p:bldP spid="14101" grpId="0"/>
      <p:bldP spid="14101" grpId="1"/>
      <p:bldP spid="14102" grpId="0"/>
      <p:bldP spid="14102" grpId="1"/>
      <p:bldP spid="14103" grpId="0" build="allAtOnce"/>
      <p:bldP spid="14104" grpId="0"/>
      <p:bldP spid="14104" grpId="1"/>
      <p:bldP spid="14105" grpId="0"/>
      <p:bldP spid="14105" grpId="1"/>
      <p:bldP spid="14106" grpId="0"/>
      <p:bldP spid="14106" grpId="1"/>
      <p:bldP spid="14107" grpId="0" build="p"/>
      <p:bldP spid="14108" grpId="0"/>
      <p:bldP spid="14108" grpId="1"/>
      <p:bldP spid="14109" grpId="0"/>
      <p:bldP spid="14109" grpId="1"/>
      <p:bldP spid="14110" grpId="0"/>
      <p:bldP spid="14110" grpId="1"/>
      <p:bldP spid="14111" grpId="0"/>
      <p:bldP spid="14111" grpId="1"/>
      <p:bldP spid="14112" grpId="0"/>
      <p:bldP spid="14112" grpId="1"/>
      <p:bldP spid="14113" grpId="0"/>
      <p:bldP spid="14113" grpId="1"/>
      <p:bldP spid="14114" grpId="0"/>
      <p:bldP spid="14114" grpId="1"/>
      <p:bldP spid="14115" grpId="0"/>
      <p:bldP spid="14115" grpId="1"/>
      <p:bldP spid="14116" grpId="0"/>
      <p:bldP spid="14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11430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u="sng">
                <a:latin typeface="Arial" charset="0"/>
              </a:rPr>
              <a:t>1. Hoàn cảnh nước ta sau Cách mạng tháng Tám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2209800"/>
            <a:ext cx="7772400" cy="4459288"/>
            <a:chOff x="192" y="192"/>
            <a:chExt cx="5376" cy="4258"/>
          </a:xfrm>
        </p:grpSpPr>
        <p:pic>
          <p:nvPicPr>
            <p:cNvPr id="7176" name="Picture 8" descr="Quan phap o saigon 194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2" y="192"/>
              <a:ext cx="5376" cy="3794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2063" y="4071"/>
              <a:ext cx="3215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VNI-Times" pitchFamily="2" charset="0"/>
                </a:rPr>
                <a:t>Quaân Phaùp ôû Saøi Goøn 1945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57200" y="1857375"/>
            <a:ext cx="8382000" cy="5000625"/>
            <a:chOff x="192" y="240"/>
            <a:chExt cx="5424" cy="3910"/>
          </a:xfrm>
        </p:grpSpPr>
        <p:pic>
          <p:nvPicPr>
            <p:cNvPr id="7174" name="Picture 11" descr="Quan Anh den Saigon 19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" y="240"/>
              <a:ext cx="5424" cy="3600"/>
            </a:xfrm>
            <a:prstGeom prst="rect">
              <a:avLst/>
            </a:prstGeom>
            <a:noFill/>
            <a:ln w="9525">
              <a:solidFill>
                <a:srgbClr val="0033CC"/>
              </a:solidFill>
              <a:miter lim="800000"/>
              <a:headEnd/>
              <a:tailEnd/>
            </a:ln>
          </p:spPr>
        </p:pic>
        <p:sp>
          <p:nvSpPr>
            <p:cNvPr id="7175" name="Text Box 12"/>
            <p:cNvSpPr txBox="1">
              <a:spLocks noChangeArrowheads="1"/>
            </p:cNvSpPr>
            <p:nvPr/>
          </p:nvSpPr>
          <p:spPr bwMode="auto">
            <a:xfrm>
              <a:off x="1536" y="3840"/>
              <a:ext cx="360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VNI-Times" pitchFamily="2" charset="0"/>
                </a:rPr>
                <a:t>Quaân  Anh ñeán  Saøi Goøn 9/1945</a:t>
              </a:r>
            </a:p>
          </p:txBody>
        </p:sp>
      </p:grp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048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4800600" y="1447800"/>
            <a:ext cx="4343400" cy="5130800"/>
            <a:chOff x="31" y="0"/>
            <a:chExt cx="3157" cy="4158"/>
          </a:xfrm>
        </p:grpSpPr>
        <p:pic>
          <p:nvPicPr>
            <p:cNvPr id="8198" name="Picture 5" descr="Nan doi 1945_At da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" y="0"/>
              <a:ext cx="3157" cy="3829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816" y="3859"/>
              <a:ext cx="1535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Daân ñoùi naêm 1945</a:t>
              </a:r>
            </a:p>
          </p:txBody>
        </p:sp>
      </p:grpSp>
      <p:pic>
        <p:nvPicPr>
          <p:cNvPr id="8195" name="Picture 7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4343400" cy="4497388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80975" y="6003925"/>
            <a:ext cx="4419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latin typeface="VNI-Times" pitchFamily="2" charset="0"/>
              </a:rPr>
              <a:t>Xöông cuûa naïn nhaân traän ñoùi 1945 ñöôïc caûi taùng töø caùc hoá choân taäp theå </a:t>
            </a:r>
          </a:p>
          <a:p>
            <a:pPr algn="ctr" eaLnBrk="1" hangingPunct="1"/>
            <a:r>
              <a:rPr lang="en-US">
                <a:latin typeface="VNI-Times" pitchFamily="2" charset="0"/>
              </a:rPr>
              <a:t>(Haø Noäi)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533400" y="152400"/>
            <a:ext cx="85344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 i="1">
                <a:solidFill>
                  <a:srgbClr val="D60093"/>
                </a:solidFill>
                <a:latin typeface="VNI-Times" pitchFamily="2" charset="0"/>
              </a:rPr>
              <a:t>Lòch söû</a:t>
            </a:r>
          </a:p>
          <a:p>
            <a:pPr algn="ctr" eaLnBrk="1" hangingPunct="1"/>
            <a:r>
              <a:rPr lang="en-US" sz="20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066800" y="3581400"/>
            <a:ext cx="184150" cy="338138"/>
          </a:xfrm>
          <a:prstGeom prst="rect">
            <a:avLst/>
          </a:prstGeom>
          <a:noFill/>
          <a:ln w="28575" algn="ctr">
            <a:noFill/>
            <a:prstDash val="dash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/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524000" y="4572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.VnTimeH" pitchFamily="34" charset="0"/>
              </a:rPr>
              <a:t>L</a:t>
            </a:r>
            <a:r>
              <a:rPr lang="en-US" sz="2800" b="1">
                <a:latin typeface="Times New Roman" pitchFamily="18" charset="0"/>
              </a:rPr>
              <a:t>ịch sử:</a:t>
            </a:r>
            <a:r>
              <a:rPr lang="en-US" sz="2800" b="1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99"/>
                </a:solidFill>
                <a:latin typeface=".VnTimeH" pitchFamily="34" charset="0"/>
              </a:rPr>
              <a:t>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9220" name="WordArt 7"/>
          <p:cNvSpPr>
            <a:spLocks noChangeArrowheads="1" noChangeShapeType="1" noTextEdit="1"/>
          </p:cNvSpPr>
          <p:nvPr/>
        </p:nvSpPr>
        <p:spPr bwMode="auto">
          <a:xfrm>
            <a:off x="4267200" y="381000"/>
            <a:ext cx="3733800" cy="914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Vượt qua tình thế hiểm nghèo</a:t>
            </a:r>
            <a:endParaRPr lang="en-US" sz="4400" b="1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FF0066"/>
              </a:solidFill>
              <a:latin typeface="Times New Roman"/>
              <a:cs typeface="Times New Roman"/>
            </a:endParaRPr>
          </a:p>
        </p:txBody>
      </p:sp>
      <p:pic>
        <p:nvPicPr>
          <p:cNvPr id="21512" name="Picture 8" descr="ANd9GcR2BETNPzf79JhPTchrjzSoek6zfBBlsAaQcT0qBb3Iwa7GrII&amp;t=1&amp;usg=__mklhO7npKP4AILIAkZEzB8MOqsk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752600"/>
            <a:ext cx="3200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ANd9GcSbS22-gjMTIz7_LTM2JqaXmtGAUiNjOmvMFzvEjASwOD5Xd0w&amp;t=1&amp;usg=__oi4aPppl3rj6EjMU6c4v_tE8Z74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images (7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4343400"/>
            <a:ext cx="2971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1" descr="ANd9GcQsDTxmKmepOAvA0BHnDIxPHAYjFfoWqexSC-GzTP0DbSGEIwY&amp;t=1&amp;usg=__BSlBTAPmqwBA3xiPdR8fNZLhxTU=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28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Text Box 12"/>
          <p:cNvSpPr txBox="1">
            <a:spLocks noChangeArrowheads="1"/>
          </p:cNvSpPr>
          <p:nvPr/>
        </p:nvSpPr>
        <p:spPr bwMode="auto">
          <a:xfrm>
            <a:off x="152400" y="1143000"/>
            <a:ext cx="731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rgbClr val="0033CC"/>
                </a:solidFill>
                <a:latin typeface="Arial" charset="0"/>
              </a:rPr>
              <a:t>1</a:t>
            </a:r>
            <a:r>
              <a:rPr lang="en-US" sz="2000" b="1" i="1" u="sng">
                <a:latin typeface="Arial" charset="0"/>
              </a:rPr>
              <a:t>. Hoàn cảnh nước ta sau Cách mạng tháng Tám</a:t>
            </a:r>
          </a:p>
        </p:txBody>
      </p:sp>
      <p:pic>
        <p:nvPicPr>
          <p:cNvPr id="21517" name="Picture 13" descr="quan_th_dq_n_hi_ph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600200"/>
            <a:ext cx="289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4" descr="qun_anh_den_sai_gon_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4343400"/>
            <a:ext cx="29718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5" descr="280806ngochungcodoquockhanh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248400" y="3200400"/>
            <a:ext cx="312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>
                <a:solidFill>
                  <a:srgbClr val="FF0066"/>
                </a:solidFill>
                <a:latin typeface="Arial" charset="0"/>
              </a:rPr>
              <a:t>Quân Tưởng tràn</a:t>
            </a:r>
          </a:p>
          <a:p>
            <a:pPr algn="ctr" eaLnBrk="1" hangingPunct="1"/>
            <a:r>
              <a:rPr lang="en-US" sz="2000" b="1">
                <a:solidFill>
                  <a:srgbClr val="FF0066"/>
                </a:solidFill>
                <a:latin typeface="Arial" charset="0"/>
              </a:rPr>
              <a:t> vào Hải Phòng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200400" y="5638800"/>
            <a:ext cx="2667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Hố chôn người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  <a:latin typeface="Arial" charset="0"/>
              </a:rPr>
              <a:t> trong nạn đói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172200" y="60198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rgbClr val="FFFF00"/>
                </a:solidFill>
                <a:latin typeface="Arial" charset="0"/>
              </a:rPr>
              <a:t>Quân Anh chiếm Sài Gòn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57200" y="6003925"/>
            <a:ext cx="2667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Người chết đói 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không kịp chôn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/>
      <p:bldP spid="21521" grpId="0"/>
      <p:bldP spid="21522" grpId="0"/>
      <p:bldP spid="215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3328988"/>
            <a:ext cx="76200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D60093"/>
                </a:solidFill>
                <a:latin typeface="VNI-Times" pitchFamily="2" charset="0"/>
              </a:rPr>
              <a:t>1. Hoaøn caûnh nöôùc ta luùc ñoù coù nhöõng khoù khaên, nguy hieåm gì?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85800" y="4281488"/>
            <a:ext cx="7543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D60093"/>
                </a:solidFill>
                <a:latin typeface="VNI-Times" pitchFamily="2" charset="0"/>
              </a:rPr>
              <a:t>2. Em hieåu theá naøo laø nghìn caân treo sôïi toùc?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86106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2800" b="1" i="1">
                <a:latin typeface="VNI-Times" pitchFamily="2" charset="0"/>
              </a:rPr>
              <a:t>Quan saùt hình aûnh treân maøn hình keát hôïp ñoïc sgk ñoaïn “Töø cuoái 1945 -&gt; nghìn caân treo sôïi toùc” thaûo luaän nhoùm ñoâi traû lôøi caùc caâu hoûi sau: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47650" y="1314450"/>
            <a:ext cx="7620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FF0000"/>
                </a:solidFill>
                <a:latin typeface="VNI-Times" pitchFamily="2" charset="0"/>
              </a:rPr>
              <a:t>1. Hoaøn caûnh nöôùc ta sau caùch maïng thaùng taùm: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304800" y="0"/>
            <a:ext cx="85344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04825" y="1843088"/>
            <a:ext cx="8486775" cy="8302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latin typeface="VNI-Times" pitchFamily="2" charset="0"/>
              </a:rPr>
              <a:t> Caùc nöôùc ñeá quoác vaø caùc theá löïc phaûn ñoäng choáng phaù caùch maïng.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787650"/>
            <a:ext cx="8763000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latin typeface="VNI-Times" pitchFamily="2" charset="0"/>
              </a:rPr>
              <a:t> Luõ luït, haïn haùn laøm cho noâng nghieäp ñình ñoán. Naïn ñoùi naêm 1945 laøm hôn 2 trieäu ngöôøi cheát.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25450" y="3733800"/>
            <a:ext cx="71945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latin typeface="VNI-Times" pitchFamily="2" charset="0"/>
              </a:rPr>
              <a:t> Hơn 90% ñoàng baøo khoâng bieát chöõ.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247650" y="1314450"/>
            <a:ext cx="762000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VNI-Times" pitchFamily="2" charset="0"/>
              </a:rPr>
              <a:t>1. Hoaøn caûnh nöôùc ta sau caùch maïng thaùng taùm: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85800" y="4419600"/>
            <a:ext cx="3429000" cy="523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Giaëc ngoaïi xaâm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85800" y="5334000"/>
            <a:ext cx="3429000" cy="523875"/>
          </a:xfrm>
          <a:prstGeom prst="rect">
            <a:avLst/>
          </a:prstGeom>
          <a:gradFill rotWithShape="1">
            <a:gsLst>
              <a:gs pos="0">
                <a:srgbClr val="F2FFC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	</a:t>
            </a:r>
            <a:r>
              <a:rPr lang="en-US" sz="2800" b="1">
                <a:solidFill>
                  <a:srgbClr val="FF0066"/>
                </a:solidFill>
                <a:latin typeface="VNI-Times" pitchFamily="2" charset="0"/>
              </a:rPr>
              <a:t>Giaëc ñoùi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85800" y="6096000"/>
            <a:ext cx="3429000" cy="523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</a:rPr>
              <a:t>	Giaëc doát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4114800" y="4724400"/>
            <a:ext cx="2514600" cy="8382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4191000" y="5638800"/>
            <a:ext cx="2438400" cy="5397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4114800" y="5791200"/>
            <a:ext cx="2514600" cy="687388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6705600" y="4267200"/>
            <a:ext cx="2438400" cy="267811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Tình thế     “Nghìn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cân treo sợi tóc”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1277" name="Text Box 17"/>
          <p:cNvSpPr txBox="1">
            <a:spLocks noChangeArrowheads="1"/>
          </p:cNvSpPr>
          <p:nvPr/>
        </p:nvSpPr>
        <p:spPr bwMode="auto">
          <a:xfrm>
            <a:off x="381000" y="0"/>
            <a:ext cx="853440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000" b="1" i="1">
                <a:solidFill>
                  <a:srgbClr val="D60093"/>
                </a:solidFill>
                <a:latin typeface="VNI-Times" pitchFamily="2" charset="0"/>
              </a:rPr>
              <a:t>Lịch sử</a:t>
            </a:r>
          </a:p>
          <a:p>
            <a:pPr algn="ctr" eaLnBrk="1" hangingPunct="1"/>
            <a:r>
              <a:rPr lang="en-US" sz="2000" b="1">
                <a:solidFill>
                  <a:srgbClr val="FF0000"/>
                </a:solidFill>
                <a:latin typeface="VNI-Times" pitchFamily="2" charset="0"/>
              </a:rPr>
              <a:t>VÖÔÏT QUA TÌNH THEÁ HIEÅM NGHEØO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61" grpId="0" animBg="1"/>
      <p:bldP spid="23562" grpId="0" animBg="1"/>
      <p:bldP spid="23563" grpId="0" animBg="1"/>
      <p:bldP spid="23565" grpId="0" animBg="1"/>
      <p:bldP spid="23566" grpId="0" animBg="1"/>
      <p:bldP spid="23567" grpId="0" animBg="1"/>
      <p:bldP spid="23568" grpId="0" animBg="1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274</TotalTime>
  <Words>1132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Verdana</vt:lpstr>
      <vt:lpstr>Arial</vt:lpstr>
      <vt:lpstr>Wingdings</vt:lpstr>
      <vt:lpstr>Calibri</vt:lpstr>
      <vt:lpstr>.VnTime</vt:lpstr>
      <vt:lpstr>.VnTimeH</vt:lpstr>
      <vt:lpstr>Times New Roman</vt:lpstr>
      <vt:lpstr>VNI-Times</vt:lpstr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Phim tư liệu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CSTeam</cp:lastModifiedBy>
  <cp:revision>27</cp:revision>
  <dcterms:created xsi:type="dcterms:W3CDTF">2010-11-07T12:59:11Z</dcterms:created>
  <dcterms:modified xsi:type="dcterms:W3CDTF">2016-06-30T02:39:26Z</dcterms:modified>
</cp:coreProperties>
</file>