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256" r:id="rId2"/>
    <p:sldId id="257" r:id="rId3"/>
    <p:sldId id="259" r:id="rId4"/>
    <p:sldId id="258" r:id="rId5"/>
    <p:sldId id="261" r:id="rId6"/>
    <p:sldId id="263" r:id="rId7"/>
    <p:sldId id="264" r:id="rId8"/>
    <p:sldId id="265" r:id="rId9"/>
    <p:sldId id="266" r:id="rId10"/>
    <p:sldId id="267" r:id="rId11"/>
    <p:sldId id="268" r:id="rId12"/>
    <p:sldId id="277" r:id="rId13"/>
    <p:sldId id="269" r:id="rId14"/>
    <p:sldId id="270" r:id="rId15"/>
    <p:sldId id="271" r:id="rId16"/>
    <p:sldId id="272" r:id="rId17"/>
    <p:sldId id="275" r:id="rId18"/>
    <p:sldId id="278" r:id="rId19"/>
    <p:sldId id="273" r:id="rId20"/>
    <p:sldId id="274" r:id="rId21"/>
    <p:sldId id="276" r:id="rId22"/>
    <p:sldId id="279" r:id="rId23"/>
    <p:sldId id="280" r:id="rId2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8763" cy="6851650"/>
            <a:chOff x="1" y="0"/>
            <a:chExt cx="5763" cy="4316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28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2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3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6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7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9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20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23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5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6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21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1303" name="Rectangle 3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304" name="Rectangle 4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1" name="Rectangle 41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2" name="Rectangle 4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" name="Rectangle 4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AE09A6-9244-4A18-87FE-25585DEA95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B88F3B-9BCF-469B-9D3A-8EF57387CB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1E196E-AB25-4686-A06E-1A2EBDE2B7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6952F2-5302-4705-AD0B-3CD30E3776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3B10A8-BDD1-43F8-8BDA-7F089110D0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DD0AD5-CE21-45E0-9B7F-5B281FAE2F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0C73E1-A5D0-48E3-8AA6-0FF92D8748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EF7D2E-FAD3-4DC8-B4AB-F2DED0C250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71F7A1-27C5-482B-B1AE-0D5F3F79F2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9E6DBC-DE7E-4123-8E73-B150337BC5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29398C-D51D-45C0-BF15-22DDEBEDCB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59F615-2C1A-4CE2-AB42-24867EBF74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39216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588" y="0"/>
            <a:ext cx="9148762" cy="6851650"/>
            <a:chOff x="1" y="0"/>
            <a:chExt cx="5763" cy="4316"/>
          </a:xfrm>
        </p:grpSpPr>
        <p:sp>
          <p:nvSpPr>
            <p:cNvPr id="10243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44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45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35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10247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248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249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250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251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252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253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254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255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256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257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258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259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0260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61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62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63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64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65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66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67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68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69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70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47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10272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273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274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275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276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0277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78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0279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0" name="Rectangle 4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1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2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D42BA0CF-A992-4B3C-BBC4-F7D6F8EA16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283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5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hyperlink" Target="file:///D:\Nguyen%20Lam\GI&#193;O%20&#193;N%20&#272;T%20L&#7898;P%205\GA%20S&#7916;%205%20&#272;T\B&#224;i%2012%20V&#432;&#7907;t%20qua%20t&#236;nh%20th&#7871;%20hi&#7875;m%20ngh&#232;o\Bai%2012-Vuot%20qua%20tinh%20the%20hiem%20ngheo\giac%20doi%20+%20giac%20dot.flv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file:///D:\Nguyen%20Lam\GI&#193;O%20&#193;N%20&#272;T%20L&#7898;P%205\GA%20S&#7916;%205%20&#272;T\B&#224;i%2012%20V&#432;&#7907;t%20qua%20t&#236;nh%20th&#7871;%20hi&#7875;m%20ngh&#232;o\Bai%2012-Vuot%20qua%20tinh%20the%20hiem%20ngheo\giac%20ngoai%20xam.flv" TargetMode="External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jpe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gif"/><Relationship Id="rId3" Type="http://schemas.openxmlformats.org/officeDocument/2006/relationships/image" Target="../media/image11.jpeg"/><Relationship Id="rId7" Type="http://schemas.openxmlformats.org/officeDocument/2006/relationships/image" Target="../media/image15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"/>
          <p:cNvSpPr txBox="1">
            <a:spLocks noChangeArrowheads="1"/>
          </p:cNvSpPr>
          <p:nvPr/>
        </p:nvSpPr>
        <p:spPr bwMode="auto">
          <a:xfrm>
            <a:off x="381000" y="5257800"/>
            <a:ext cx="3352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>
              <a:latin typeface=".VnTime" pitchFamily="34" charset="0"/>
              <a:cs typeface="Arial" charset="0"/>
            </a:endParaRPr>
          </a:p>
        </p:txBody>
      </p:sp>
      <p:pic>
        <p:nvPicPr>
          <p:cNvPr id="3075" name="Picture 5" descr="Frames PPT 0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6" descr="026-C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66800" y="5105400"/>
            <a:ext cx="72390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6" name="WordArt 8"/>
          <p:cNvSpPr>
            <a:spLocks noChangeArrowheads="1" noChangeShapeType="1" noTextEdit="1"/>
          </p:cNvSpPr>
          <p:nvPr/>
        </p:nvSpPr>
        <p:spPr bwMode="auto">
          <a:xfrm>
            <a:off x="2209800" y="2209800"/>
            <a:ext cx="46482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33CCCC"/>
                  </a:solidFill>
                  <a:round/>
                  <a:headEnd/>
                  <a:tailEnd/>
                </a:ln>
                <a:solidFill>
                  <a:srgbClr val="80008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TimeH"/>
              </a:rPr>
              <a:t>m«n lÞch sö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457200" y="4114800"/>
            <a:ext cx="6172200" cy="20574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marL="800100" lvl="1" indent="-342900" eaLnBrk="1" hangingPunct="1">
              <a:spcBef>
                <a:spcPct val="20000"/>
              </a:spcBef>
              <a:buFontTx/>
              <a:buAutoNum type="arabicPeriod"/>
            </a:pPr>
            <a:r>
              <a:rPr lang="en-US" sz="2800" b="1" i="1">
                <a:solidFill>
                  <a:srgbClr val="CC3399"/>
                </a:solidFill>
                <a:latin typeface="VNI-Times" pitchFamily="2" charset="0"/>
              </a:rPr>
              <a:t>Choáng giaëc ñoùi.</a:t>
            </a:r>
          </a:p>
          <a:p>
            <a:pPr marL="800100" lvl="1" indent="-342900" eaLnBrk="1" hangingPunct="1">
              <a:spcBef>
                <a:spcPct val="20000"/>
              </a:spcBef>
            </a:pPr>
            <a:r>
              <a:rPr lang="en-US" sz="2800" b="1" i="1">
                <a:solidFill>
                  <a:srgbClr val="CC3399"/>
                </a:solidFill>
                <a:latin typeface="VNI-Times" pitchFamily="2" charset="0"/>
              </a:rPr>
              <a:t>2. Choáng giaëc doát.</a:t>
            </a:r>
          </a:p>
          <a:p>
            <a:pPr marL="800100" lvl="1" indent="-342900" eaLnBrk="1" hangingPunct="1">
              <a:spcBef>
                <a:spcPct val="20000"/>
              </a:spcBef>
            </a:pPr>
            <a:r>
              <a:rPr lang="en-US" sz="2800" b="1" i="1">
                <a:solidFill>
                  <a:srgbClr val="CC3399"/>
                </a:solidFill>
                <a:latin typeface="VNI-Times" pitchFamily="2" charset="0"/>
              </a:rPr>
              <a:t>3. Giaûi quyeát khoù khaên veà taøi chính.</a:t>
            </a:r>
          </a:p>
          <a:p>
            <a:pPr marL="800100" lvl="1" indent="-342900" eaLnBrk="1" hangingPunct="1">
              <a:spcBef>
                <a:spcPct val="20000"/>
              </a:spcBef>
            </a:pPr>
            <a:r>
              <a:rPr lang="en-US" sz="2800" b="1" i="1">
                <a:solidFill>
                  <a:srgbClr val="CC3399"/>
                </a:solidFill>
                <a:latin typeface="VNI-Times" pitchFamily="2" charset="0"/>
              </a:rPr>
              <a:t>4. Choáng giaëc ngoaïi xaâm.</a:t>
            </a:r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304800" y="2743200"/>
            <a:ext cx="8534400" cy="11874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marL="57150" eaLnBrk="1" hangingPunct="1"/>
            <a:r>
              <a:rPr lang="en-US" sz="2400" b="1" i="1">
                <a:latin typeface="VNI-Times" pitchFamily="2" charset="0"/>
              </a:rPr>
              <a:t>Quan saùt hình aûnh treân maøn hình keát hôïp ñoïc sgk vaø thaûo luaän nhoùm 5.</a:t>
            </a:r>
            <a:r>
              <a:rPr lang="en-US" sz="2400">
                <a:latin typeface="VNI-Times" pitchFamily="2" charset="0"/>
              </a:rPr>
              <a:t> </a:t>
            </a:r>
            <a:r>
              <a:rPr lang="en-US" sz="2400" b="1" i="1">
                <a:latin typeface="VNI-Times" pitchFamily="2" charset="0"/>
              </a:rPr>
              <a:t>Neâu nhöõng giaûi phaùp maø Baùc, Ñaûng vaø chính phuû ta ñaõ thöïc hieän ñeå:</a:t>
            </a:r>
          </a:p>
        </p:txBody>
      </p:sp>
      <p:sp>
        <p:nvSpPr>
          <p:cNvPr id="24584" name="Text Box 8"/>
          <p:cNvSpPr txBox="1">
            <a:spLocks noChangeArrowheads="1"/>
          </p:cNvSpPr>
          <p:nvPr/>
        </p:nvSpPr>
        <p:spPr bwMode="auto">
          <a:xfrm>
            <a:off x="304800" y="1676400"/>
            <a:ext cx="8534400" cy="946150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i="1">
                <a:solidFill>
                  <a:srgbClr val="FF0000"/>
                </a:solidFill>
                <a:latin typeface="VNI-Times" pitchFamily="2" charset="0"/>
              </a:rPr>
              <a:t>2. Nhöõng giaûi phaùp ñöa ñaát nöôùc ta vöôït qua tình theá hieåm ngheøo.</a:t>
            </a:r>
          </a:p>
        </p:txBody>
      </p:sp>
      <p:sp>
        <p:nvSpPr>
          <p:cNvPr id="12293" name="Text Box 30"/>
          <p:cNvSpPr txBox="1">
            <a:spLocks noChangeArrowheads="1"/>
          </p:cNvSpPr>
          <p:nvPr/>
        </p:nvSpPr>
        <p:spPr bwMode="auto">
          <a:xfrm>
            <a:off x="228600" y="0"/>
            <a:ext cx="8534400" cy="83026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2400" b="1" i="1">
                <a:solidFill>
                  <a:srgbClr val="D60093"/>
                </a:solidFill>
                <a:latin typeface="VNI-Times" pitchFamily="2" charset="0"/>
              </a:rPr>
              <a:t>Lịch sử</a:t>
            </a:r>
          </a:p>
          <a:p>
            <a:pPr algn="ctr" eaLnBrk="1" hangingPunct="1"/>
            <a:r>
              <a:rPr lang="en-US" sz="2400" b="1">
                <a:solidFill>
                  <a:srgbClr val="FF0000"/>
                </a:solidFill>
                <a:latin typeface="VNI-Times" pitchFamily="2" charset="0"/>
              </a:rPr>
              <a:t>VÖÔÏT QUA TÌNH THEÁ HIEÅM NGHEØO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5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5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5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0" grpId="0"/>
      <p:bldP spid="24581" grpId="0"/>
      <p:bldP spid="2458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6">
            <a:hlinkClick r:id="rId2" action="ppaction://program" highlightClick="1"/>
          </p:cNvPr>
          <p:cNvSpPr>
            <a:spLocks noChangeArrowheads="1"/>
          </p:cNvSpPr>
          <p:nvPr/>
        </p:nvSpPr>
        <p:spPr bwMode="auto">
          <a:xfrm>
            <a:off x="8534400" y="6477000"/>
            <a:ext cx="609600" cy="381000"/>
          </a:xfrm>
          <a:prstGeom prst="actionButtonForwardNext">
            <a:avLst/>
          </a:prstGeom>
          <a:solidFill>
            <a:schemeClr val="accent1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3315" name="Picture 7" descr="280806ngochungcodoquockhanh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228600"/>
            <a:ext cx="17526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6" name="Rectangle 9"/>
          <p:cNvSpPr>
            <a:spLocks noChangeArrowheads="1"/>
          </p:cNvSpPr>
          <p:nvPr/>
        </p:nvSpPr>
        <p:spPr bwMode="auto">
          <a:xfrm>
            <a:off x="1066800" y="3581400"/>
            <a:ext cx="914400" cy="914400"/>
          </a:xfrm>
          <a:prstGeom prst="rect">
            <a:avLst/>
          </a:prstGeom>
          <a:noFill/>
          <a:ln w="28575" algn="ctr">
            <a:noFill/>
            <a:prstDash val="dash"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3317" name="Text Box 13"/>
          <p:cNvSpPr txBox="1">
            <a:spLocks noChangeArrowheads="1"/>
          </p:cNvSpPr>
          <p:nvPr/>
        </p:nvSpPr>
        <p:spPr bwMode="auto">
          <a:xfrm>
            <a:off x="1752600" y="1524000"/>
            <a:ext cx="5486400" cy="711200"/>
          </a:xfrm>
          <a:prstGeom prst="rect">
            <a:avLst/>
          </a:prstGeom>
          <a:noFill/>
          <a:ln w="9525">
            <a:solidFill>
              <a:srgbClr val="FF006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rgbClr val="FF0066"/>
                </a:solidFill>
                <a:latin typeface="Arial" charset="0"/>
              </a:rPr>
              <a:t>Đọc SGK,, quan sát hình ảnh, thảo luận nhóm 4, hoàn thành phiếu học tập sau</a:t>
            </a:r>
          </a:p>
        </p:txBody>
      </p:sp>
      <p:graphicFrame>
        <p:nvGraphicFramePr>
          <p:cNvPr id="25645" name="Group 45"/>
          <p:cNvGraphicFramePr>
            <a:graphicFrameLocks noGrp="1"/>
          </p:cNvGraphicFramePr>
          <p:nvPr/>
        </p:nvGraphicFramePr>
        <p:xfrm>
          <a:off x="1828800" y="2590800"/>
          <a:ext cx="5334000" cy="3352800"/>
        </p:xfrm>
        <a:graphic>
          <a:graphicData uri="http://schemas.openxmlformats.org/drawingml/2006/table">
            <a:tbl>
              <a:tblPr/>
              <a:tblGrid>
                <a:gridCol w="3076575"/>
                <a:gridCol w="2257425"/>
              </a:tblGrid>
              <a:tr h="600075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Vượt qua tình thế hiểm nghèo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19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Diệt giặc đói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9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Diệt giặc dốt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2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Giặc ngoại xâm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2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Khó khăn về tài chính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337" name="Text Box 46"/>
          <p:cNvSpPr txBox="1">
            <a:spLocks noChangeArrowheads="1"/>
          </p:cNvSpPr>
          <p:nvPr/>
        </p:nvSpPr>
        <p:spPr bwMode="auto">
          <a:xfrm>
            <a:off x="609600" y="0"/>
            <a:ext cx="8534400" cy="83026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2400" b="1" i="1">
                <a:solidFill>
                  <a:srgbClr val="D60093"/>
                </a:solidFill>
                <a:latin typeface="VNI-Times" pitchFamily="2" charset="0"/>
              </a:rPr>
              <a:t>Lịch sử</a:t>
            </a:r>
          </a:p>
          <a:p>
            <a:pPr algn="ctr" eaLnBrk="1" hangingPunct="1"/>
            <a:r>
              <a:rPr lang="en-US" sz="2400" b="1">
                <a:solidFill>
                  <a:srgbClr val="FF0000"/>
                </a:solidFill>
                <a:latin typeface="VNI-Times" pitchFamily="2" charset="0"/>
              </a:rPr>
              <a:t>VÖÔÏT QUA TÌNH THEÁ HIEÅM NGHEØO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4" descr="17--NBK-111-B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04800"/>
            <a:ext cx="41148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Text Box 5"/>
          <p:cNvSpPr txBox="1">
            <a:spLocks noChangeArrowheads="1"/>
          </p:cNvSpPr>
          <p:nvPr/>
        </p:nvSpPr>
        <p:spPr bwMode="auto">
          <a:xfrm>
            <a:off x="228600" y="5867400"/>
            <a:ext cx="2895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FF0066"/>
                </a:solidFill>
                <a:latin typeface="Arial" charset="0"/>
              </a:rPr>
              <a:t>Lễ phát động phong trào“ Hũ gạo cứu đói” </a:t>
            </a:r>
          </a:p>
        </p:txBody>
      </p:sp>
      <p:pic>
        <p:nvPicPr>
          <p:cNvPr id="14340" name="Picture 6" descr="images (61)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43400" y="381000"/>
            <a:ext cx="48006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1" name="Text Box 7"/>
          <p:cNvSpPr txBox="1">
            <a:spLocks noChangeArrowheads="1"/>
          </p:cNvSpPr>
          <p:nvPr/>
        </p:nvSpPr>
        <p:spPr bwMode="auto">
          <a:xfrm>
            <a:off x="4800600" y="6096000"/>
            <a:ext cx="3124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FF0066"/>
                </a:solidFill>
                <a:latin typeface="Arial" charset="0"/>
              </a:rPr>
              <a:t>Bộ đội giúp dân sản xuất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381000" y="1447800"/>
            <a:ext cx="8915400" cy="5534025"/>
            <a:chOff x="240" y="192"/>
            <a:chExt cx="5280" cy="4187"/>
          </a:xfrm>
        </p:grpSpPr>
        <p:pic>
          <p:nvPicPr>
            <p:cNvPr id="15368" name="Picture 5" descr="Mit tinh chong giac doi 11- 1945- HN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40" y="192"/>
              <a:ext cx="5280" cy="3792"/>
            </a:xfrm>
            <a:prstGeom prst="rect">
              <a:avLst/>
            </a:prstGeom>
            <a:noFill/>
            <a:ln w="9525">
              <a:solidFill>
                <a:srgbClr val="0033CC"/>
              </a:solidFill>
              <a:miter lim="800000"/>
              <a:headEnd/>
              <a:tailEnd/>
            </a:ln>
          </p:spPr>
        </p:pic>
        <p:sp>
          <p:nvSpPr>
            <p:cNvPr id="15369" name="Text Box 6"/>
            <p:cNvSpPr txBox="1">
              <a:spLocks noChangeArrowheads="1"/>
            </p:cNvSpPr>
            <p:nvPr/>
          </p:nvSpPr>
          <p:spPr bwMode="auto">
            <a:xfrm>
              <a:off x="1344" y="4033"/>
              <a:ext cx="3600" cy="3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33CC"/>
                  </a:solidFill>
                  <a:latin typeface="VNI-Times" pitchFamily="2" charset="0"/>
                </a:rPr>
                <a:t>Mít tinh cöùu ñoùi thaùng 11/ 1945 ôû Haø Noäi</a:t>
              </a:r>
            </a:p>
          </p:txBody>
        </p:sp>
      </p:grpSp>
      <p:grpSp>
        <p:nvGrpSpPr>
          <p:cNvPr id="15363" name="Group 7"/>
          <p:cNvGrpSpPr>
            <a:grpSpLocks/>
          </p:cNvGrpSpPr>
          <p:nvPr/>
        </p:nvGrpSpPr>
        <p:grpSpPr bwMode="auto">
          <a:xfrm>
            <a:off x="419100" y="1400175"/>
            <a:ext cx="8905875" cy="5187950"/>
            <a:chOff x="288" y="192"/>
            <a:chExt cx="5280" cy="3959"/>
          </a:xfrm>
        </p:grpSpPr>
        <p:pic>
          <p:nvPicPr>
            <p:cNvPr id="15366" name="Picture 8" descr="1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88" y="192"/>
              <a:ext cx="5232" cy="3648"/>
            </a:xfrm>
            <a:prstGeom prst="rect">
              <a:avLst/>
            </a:prstGeom>
            <a:noFill/>
            <a:ln w="9525">
              <a:solidFill>
                <a:srgbClr val="0033CC"/>
              </a:solidFill>
              <a:miter lim="800000"/>
              <a:headEnd/>
              <a:tailEnd/>
            </a:ln>
          </p:spPr>
        </p:pic>
        <p:sp>
          <p:nvSpPr>
            <p:cNvPr id="15367" name="Text Box 9"/>
            <p:cNvSpPr txBox="1">
              <a:spLocks noChangeArrowheads="1"/>
            </p:cNvSpPr>
            <p:nvPr/>
          </p:nvSpPr>
          <p:spPr bwMode="auto">
            <a:xfrm>
              <a:off x="288" y="3795"/>
              <a:ext cx="5280" cy="356"/>
            </a:xfrm>
            <a:prstGeom prst="rect">
              <a:avLst/>
            </a:prstGeom>
            <a:noFill/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eaLnBrk="1" hangingPunct="1">
                <a:spcBef>
                  <a:spcPct val="50000"/>
                </a:spcBef>
              </a:pPr>
              <a:endParaRPr lang="en-US" sz="2400" b="1">
                <a:solidFill>
                  <a:srgbClr val="0033CC"/>
                </a:solidFill>
                <a:latin typeface="VNI-Times" pitchFamily="2" charset="0"/>
              </a:endParaRPr>
            </a:p>
          </p:txBody>
        </p:sp>
      </p:grpSp>
      <p:sp>
        <p:nvSpPr>
          <p:cNvPr id="15364" name="Rectangle 10"/>
          <p:cNvSpPr>
            <a:spLocks noChangeArrowheads="1"/>
          </p:cNvSpPr>
          <p:nvPr/>
        </p:nvSpPr>
        <p:spPr bwMode="auto">
          <a:xfrm>
            <a:off x="447675" y="6184900"/>
            <a:ext cx="8763000" cy="701675"/>
          </a:xfrm>
          <a:prstGeom prst="rect">
            <a:avLst/>
          </a:prstGeom>
          <a:solidFill>
            <a:srgbClr val="33CCFF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2000" b="1">
                <a:solidFill>
                  <a:srgbClr val="0033CC"/>
                </a:solidFill>
                <a:latin typeface="VNI-Times" pitchFamily="2" charset="0"/>
              </a:rPr>
              <a:t>Cuï Ngoâ Töû Haï- Ñaïi bieåu cao tuoåi nhaât cuûa Quoác Hoäi khoùa I-      </a:t>
            </a:r>
          </a:p>
          <a:p>
            <a:pPr algn="ctr" eaLnBrk="1" hangingPunct="1"/>
            <a:r>
              <a:rPr lang="en-US" sz="2000" b="1">
                <a:solidFill>
                  <a:srgbClr val="0033CC"/>
                </a:solidFill>
                <a:latin typeface="VNI-Times" pitchFamily="2" charset="0"/>
              </a:rPr>
              <a:t> caàm caøng xe ñi quyeân goùp gaïo cöùu ñoùi naêm 1946</a:t>
            </a:r>
          </a:p>
        </p:txBody>
      </p:sp>
      <p:sp>
        <p:nvSpPr>
          <p:cNvPr id="15365" name="Text Box 11"/>
          <p:cNvSpPr txBox="1">
            <a:spLocks noChangeArrowheads="1"/>
          </p:cNvSpPr>
          <p:nvPr/>
        </p:nvSpPr>
        <p:spPr bwMode="auto">
          <a:xfrm>
            <a:off x="533400" y="152400"/>
            <a:ext cx="8534400" cy="83026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2400" b="1" i="1">
                <a:solidFill>
                  <a:srgbClr val="D60093"/>
                </a:solidFill>
                <a:latin typeface="VNI-Times" pitchFamily="2" charset="0"/>
              </a:rPr>
              <a:t>Lòch söû</a:t>
            </a:r>
          </a:p>
          <a:p>
            <a:pPr algn="ctr" eaLnBrk="1" hangingPunct="1"/>
            <a:r>
              <a:rPr lang="en-US" sz="2400" b="1">
                <a:solidFill>
                  <a:srgbClr val="FF0000"/>
                </a:solidFill>
                <a:latin typeface="VNI-Times" pitchFamily="2" charset="0"/>
              </a:rPr>
              <a:t>VÖÔÏT QUA TÌNH THEÁ HIEÅM NGHEØO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609600" y="1295400"/>
            <a:ext cx="8229600" cy="5562600"/>
            <a:chOff x="144" y="40"/>
            <a:chExt cx="5472" cy="4140"/>
          </a:xfrm>
        </p:grpSpPr>
        <p:pic>
          <p:nvPicPr>
            <p:cNvPr id="16388" name="Picture 5" descr="Chong dot 194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44" y="40"/>
              <a:ext cx="5472" cy="3776"/>
            </a:xfrm>
            <a:prstGeom prst="rect">
              <a:avLst/>
            </a:prstGeom>
            <a:noFill/>
            <a:ln w="9525">
              <a:solidFill>
                <a:srgbClr val="0033CC"/>
              </a:solidFill>
              <a:miter lim="800000"/>
              <a:headEnd/>
              <a:tailEnd/>
            </a:ln>
          </p:spPr>
        </p:pic>
        <p:sp>
          <p:nvSpPr>
            <p:cNvPr id="16389" name="Text Box 6"/>
            <p:cNvSpPr txBox="1">
              <a:spLocks noChangeArrowheads="1"/>
            </p:cNvSpPr>
            <p:nvPr/>
          </p:nvSpPr>
          <p:spPr bwMode="auto">
            <a:xfrm>
              <a:off x="240" y="3840"/>
              <a:ext cx="5328" cy="3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400" b="1">
                  <a:latin typeface="VNI-Times" pitchFamily="2" charset="0"/>
                </a:rPr>
                <a:t>Phaùt ñoäng phong traøo choáng naïn thaát hoïc ôû Haø Noäi 1945</a:t>
              </a:r>
            </a:p>
          </p:txBody>
        </p:sp>
      </p:grpSp>
      <p:sp>
        <p:nvSpPr>
          <p:cNvPr id="16387" name="Text Box 8"/>
          <p:cNvSpPr txBox="1">
            <a:spLocks noChangeArrowheads="1"/>
          </p:cNvSpPr>
          <p:nvPr/>
        </p:nvSpPr>
        <p:spPr bwMode="auto">
          <a:xfrm>
            <a:off x="381000" y="0"/>
            <a:ext cx="8534400" cy="83026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2400" b="1" i="1">
                <a:solidFill>
                  <a:srgbClr val="D60093"/>
                </a:solidFill>
                <a:latin typeface="VNI-Times" pitchFamily="2" charset="0"/>
              </a:rPr>
              <a:t>Lịch sử</a:t>
            </a:r>
          </a:p>
          <a:p>
            <a:pPr algn="ctr" eaLnBrk="1" hangingPunct="1"/>
            <a:r>
              <a:rPr lang="en-US" sz="2400" b="1">
                <a:solidFill>
                  <a:srgbClr val="FF0000"/>
                </a:solidFill>
                <a:latin typeface="VNI-Times" pitchFamily="2" charset="0"/>
              </a:rPr>
              <a:t>VÖÔÏT QUA TÌNH THEÁ HIEÅM NGHEØO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4724400" y="1447800"/>
            <a:ext cx="4572000" cy="5649913"/>
            <a:chOff x="2880" y="864"/>
            <a:chExt cx="2880" cy="3675"/>
          </a:xfrm>
        </p:grpSpPr>
        <p:grpSp>
          <p:nvGrpSpPr>
            <p:cNvPr id="17415" name="Group 5"/>
            <p:cNvGrpSpPr>
              <a:grpSpLocks/>
            </p:cNvGrpSpPr>
            <p:nvPr/>
          </p:nvGrpSpPr>
          <p:grpSpPr bwMode="auto">
            <a:xfrm>
              <a:off x="2880" y="864"/>
              <a:ext cx="2880" cy="3675"/>
              <a:chOff x="2781" y="192"/>
              <a:chExt cx="2835" cy="3972"/>
            </a:xfrm>
          </p:grpSpPr>
          <p:pic>
            <p:nvPicPr>
              <p:cNvPr id="17417" name="Picture 6" descr="BDHV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2781" y="192"/>
                <a:ext cx="2835" cy="3690"/>
              </a:xfrm>
              <a:prstGeom prst="rect">
                <a:avLst/>
              </a:prstGeom>
              <a:noFill/>
              <a:ln w="9525">
                <a:solidFill>
                  <a:srgbClr val="0033CC"/>
                </a:solidFill>
                <a:miter lim="800000"/>
                <a:headEnd/>
                <a:tailEnd/>
              </a:ln>
            </p:spPr>
          </p:pic>
          <p:sp>
            <p:nvSpPr>
              <p:cNvPr id="17418" name="Text Box 7"/>
              <p:cNvSpPr txBox="1">
                <a:spLocks noChangeArrowheads="1"/>
              </p:cNvSpPr>
              <p:nvPr/>
            </p:nvSpPr>
            <p:spPr bwMode="auto">
              <a:xfrm>
                <a:off x="3552" y="3906"/>
                <a:ext cx="1666" cy="25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endParaRPr lang="en-US">
                  <a:latin typeface="VNI-Times" pitchFamily="2" charset="0"/>
                </a:endParaRPr>
              </a:p>
            </p:txBody>
          </p:sp>
        </p:grpSp>
        <p:sp>
          <p:nvSpPr>
            <p:cNvPr id="17416" name="Text Box 8"/>
            <p:cNvSpPr txBox="1">
              <a:spLocks noChangeArrowheads="1"/>
            </p:cNvSpPr>
            <p:nvPr/>
          </p:nvSpPr>
          <p:spPr bwMode="auto">
            <a:xfrm>
              <a:off x="3168" y="3936"/>
              <a:ext cx="2199" cy="298"/>
            </a:xfrm>
            <a:prstGeom prst="rect">
              <a:avLst/>
            </a:prstGeom>
            <a:solidFill>
              <a:srgbClr val="33CCFF"/>
            </a:solidFill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n-US" sz="2400" b="1">
                  <a:solidFill>
                    <a:srgbClr val="0033CC"/>
                  </a:solidFill>
                  <a:latin typeface="VNI-Times" pitchFamily="2" charset="0"/>
                </a:rPr>
                <a:t>Moät lôùp bình daân hoïc vuï</a:t>
              </a:r>
            </a:p>
          </p:txBody>
        </p:sp>
      </p:grpSp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0" y="1295400"/>
            <a:ext cx="4572000" cy="5562600"/>
            <a:chOff x="0" y="912"/>
            <a:chExt cx="2880" cy="3408"/>
          </a:xfrm>
        </p:grpSpPr>
        <p:pic>
          <p:nvPicPr>
            <p:cNvPr id="17413" name="Picture 10" descr="Hồ Chủ tịch thăm lớp bình dân học vụ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912"/>
              <a:ext cx="2880" cy="34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7414" name="Text Box 11"/>
            <p:cNvSpPr txBox="1">
              <a:spLocks noChangeArrowheads="1"/>
            </p:cNvSpPr>
            <p:nvPr/>
          </p:nvSpPr>
          <p:spPr bwMode="auto">
            <a:xfrm>
              <a:off x="0" y="4070"/>
              <a:ext cx="2784" cy="243"/>
            </a:xfrm>
            <a:prstGeom prst="rect">
              <a:avLst/>
            </a:prstGeom>
            <a:solidFill>
              <a:schemeClr val="bg1"/>
            </a:solidFill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eaLnBrk="1" hangingPunct="1"/>
              <a:r>
                <a:rPr lang="vi-VN" sz="2000">
                  <a:solidFill>
                    <a:srgbClr val="00FF00"/>
                  </a:solidFill>
                  <a:latin typeface="Times New Roman" pitchFamily="18" charset="0"/>
                </a:rPr>
                <a:t>Hồ Chủ tịch thăm lớp bình dân học vụ</a:t>
              </a:r>
              <a:endParaRPr lang="en-US" sz="2000">
                <a:solidFill>
                  <a:srgbClr val="00FF00"/>
                </a:solidFill>
                <a:latin typeface="Times New Roman" pitchFamily="18" charset="0"/>
              </a:endParaRPr>
            </a:p>
          </p:txBody>
        </p:sp>
      </p:grpSp>
      <p:sp>
        <p:nvSpPr>
          <p:cNvPr id="17412" name="Text Box 13"/>
          <p:cNvSpPr txBox="1">
            <a:spLocks noChangeArrowheads="1"/>
          </p:cNvSpPr>
          <p:nvPr/>
        </p:nvSpPr>
        <p:spPr bwMode="auto">
          <a:xfrm>
            <a:off x="381000" y="0"/>
            <a:ext cx="8534400" cy="83026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2400" b="1" i="1">
                <a:solidFill>
                  <a:srgbClr val="D60093"/>
                </a:solidFill>
                <a:latin typeface="VNI-Times" pitchFamily="2" charset="0"/>
              </a:rPr>
              <a:t>Lịch sử</a:t>
            </a:r>
          </a:p>
          <a:p>
            <a:pPr algn="ctr" eaLnBrk="1" hangingPunct="1"/>
            <a:r>
              <a:rPr lang="en-US" sz="2400" b="1">
                <a:solidFill>
                  <a:srgbClr val="FF0000"/>
                </a:solidFill>
                <a:latin typeface="VNI-Times" pitchFamily="2" charset="0"/>
              </a:rPr>
              <a:t>VÖÔÏT QUA TÌNH THEÁ HIEÅM NGHEØO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4"/>
          <p:cNvSpPr txBox="1">
            <a:spLocks noChangeArrowheads="1"/>
          </p:cNvSpPr>
          <p:nvPr/>
        </p:nvSpPr>
        <p:spPr bwMode="auto">
          <a:xfrm>
            <a:off x="1905000" y="6248400"/>
            <a:ext cx="4876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>
              <a:latin typeface="VNI-Times" pitchFamily="2" charset="0"/>
            </a:endParaRPr>
          </a:p>
        </p:txBody>
      </p:sp>
      <p:sp>
        <p:nvSpPr>
          <p:cNvPr id="18435" name="Text Box 5"/>
          <p:cNvSpPr txBox="1">
            <a:spLocks noChangeArrowheads="1"/>
          </p:cNvSpPr>
          <p:nvPr/>
        </p:nvSpPr>
        <p:spPr bwMode="auto">
          <a:xfrm>
            <a:off x="2514600" y="6248400"/>
            <a:ext cx="3733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 sz="2400">
              <a:latin typeface="VNI-Times" pitchFamily="2" charset="0"/>
            </a:endParaRPr>
          </a:p>
        </p:txBody>
      </p:sp>
      <p:sp>
        <p:nvSpPr>
          <p:cNvPr id="18436" name="Text Box 6"/>
          <p:cNvSpPr txBox="1">
            <a:spLocks noChangeArrowheads="1"/>
          </p:cNvSpPr>
          <p:nvPr/>
        </p:nvSpPr>
        <p:spPr bwMode="auto">
          <a:xfrm>
            <a:off x="2743200" y="5638800"/>
            <a:ext cx="480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>
              <a:latin typeface="VNI-Times" pitchFamily="2" charset="0"/>
            </a:endParaRP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457200" y="1524000"/>
            <a:ext cx="8305800" cy="5353050"/>
            <a:chOff x="144" y="121"/>
            <a:chExt cx="5472" cy="4172"/>
          </a:xfrm>
        </p:grpSpPr>
        <p:pic>
          <p:nvPicPr>
            <p:cNvPr id="18440" name="Picture 8" descr="Do dung hoc tap BDHV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44" y="121"/>
              <a:ext cx="5472" cy="3785"/>
            </a:xfrm>
            <a:prstGeom prst="rect">
              <a:avLst/>
            </a:prstGeom>
            <a:noFill/>
            <a:ln w="9525">
              <a:solidFill>
                <a:srgbClr val="0033CC"/>
              </a:solidFill>
              <a:miter lim="800000"/>
              <a:headEnd/>
              <a:tailEnd/>
            </a:ln>
          </p:spPr>
        </p:pic>
        <p:sp>
          <p:nvSpPr>
            <p:cNvPr id="18441" name="Text Box 9"/>
            <p:cNvSpPr txBox="1">
              <a:spLocks noChangeArrowheads="1"/>
            </p:cNvSpPr>
            <p:nvPr/>
          </p:nvSpPr>
          <p:spPr bwMode="auto">
            <a:xfrm>
              <a:off x="1248" y="3937"/>
              <a:ext cx="3936" cy="3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FF0066"/>
                  </a:solidFill>
                  <a:latin typeface="VNI-Times" pitchFamily="2" charset="0"/>
                </a:rPr>
                <a:t>Ñoà duøng hoïc taäp trong lôùp bình daân hoïc vuï</a:t>
              </a:r>
            </a:p>
          </p:txBody>
        </p:sp>
      </p:grpSp>
      <p:sp>
        <p:nvSpPr>
          <p:cNvPr id="18438" name="AutoShape 11">
            <a:hlinkClick r:id="rId3" action="ppaction://program" highlightClick="1"/>
          </p:cNvPr>
          <p:cNvSpPr>
            <a:spLocks noChangeArrowheads="1"/>
          </p:cNvSpPr>
          <p:nvPr/>
        </p:nvSpPr>
        <p:spPr bwMode="auto">
          <a:xfrm>
            <a:off x="8382000" y="6019800"/>
            <a:ext cx="533400" cy="304800"/>
          </a:xfrm>
          <a:prstGeom prst="actionButtonForwardNext">
            <a:avLst/>
          </a:prstGeom>
          <a:solidFill>
            <a:schemeClr val="accent1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9" name="Text Box 12"/>
          <p:cNvSpPr txBox="1">
            <a:spLocks noChangeArrowheads="1"/>
          </p:cNvSpPr>
          <p:nvPr/>
        </p:nvSpPr>
        <p:spPr bwMode="auto">
          <a:xfrm>
            <a:off x="304800" y="0"/>
            <a:ext cx="8534400" cy="83026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2400" b="1" i="1">
                <a:solidFill>
                  <a:srgbClr val="D60093"/>
                </a:solidFill>
                <a:latin typeface="VNI-Times" pitchFamily="2" charset="0"/>
              </a:rPr>
              <a:t>Lịch sử</a:t>
            </a:r>
          </a:p>
          <a:p>
            <a:pPr algn="ctr" eaLnBrk="1" hangingPunct="1"/>
            <a:r>
              <a:rPr lang="en-US" sz="2400" b="1">
                <a:solidFill>
                  <a:srgbClr val="FF0000"/>
                </a:solidFill>
                <a:latin typeface="VNI-Times" pitchFamily="2" charset="0"/>
              </a:rPr>
              <a:t>VÖÔÏT QUA TÌNH THEÁ HIEÅM NGHEØO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4" descr="giaybac194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447800"/>
            <a:ext cx="5105400" cy="255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59" name="Picture 5" descr="giaybac2 194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" y="4114800"/>
            <a:ext cx="5029200" cy="2563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0" name="Text Box 6"/>
          <p:cNvSpPr txBox="1">
            <a:spLocks noChangeArrowheads="1"/>
          </p:cNvSpPr>
          <p:nvPr/>
        </p:nvSpPr>
        <p:spPr bwMode="auto">
          <a:xfrm>
            <a:off x="5638800" y="3429000"/>
            <a:ext cx="32004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n-US" sz="2000" b="1">
                <a:latin typeface="VNI-Times" pitchFamily="2" charset="0"/>
              </a:rPr>
              <a:t>Giaáy baïc do chính phuû Vieät Nam Daân Chuû Coäng  Hoøa phaùt haønh naêm 1946</a:t>
            </a:r>
          </a:p>
        </p:txBody>
      </p:sp>
      <p:sp>
        <p:nvSpPr>
          <p:cNvPr id="19461" name="Text Box 9"/>
          <p:cNvSpPr txBox="1">
            <a:spLocks noChangeArrowheads="1"/>
          </p:cNvSpPr>
          <p:nvPr/>
        </p:nvSpPr>
        <p:spPr bwMode="auto">
          <a:xfrm>
            <a:off x="381000" y="457200"/>
            <a:ext cx="8534400" cy="8223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2400" b="1" i="1">
                <a:solidFill>
                  <a:srgbClr val="D60093"/>
                </a:solidFill>
                <a:latin typeface="VNI-Times" pitchFamily="2" charset="0"/>
              </a:rPr>
              <a:t>Lòch söû</a:t>
            </a:r>
          </a:p>
          <a:p>
            <a:pPr algn="ctr" eaLnBrk="1" hangingPunct="1"/>
            <a:r>
              <a:rPr lang="en-US" sz="2400" b="1">
                <a:solidFill>
                  <a:srgbClr val="FF0000"/>
                </a:solidFill>
                <a:latin typeface="VNI-Times" pitchFamily="2" charset="0"/>
              </a:rPr>
              <a:t>VÖÔÏT QUA TÌNH THEÁ HIEÅM NGHEØO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Phim tư liệu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6"/>
          <p:cNvSpPr txBox="1">
            <a:spLocks noChangeArrowheads="1"/>
          </p:cNvSpPr>
          <p:nvPr/>
        </p:nvSpPr>
        <p:spPr bwMode="auto">
          <a:xfrm>
            <a:off x="304800" y="914400"/>
            <a:ext cx="8534400" cy="8223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2400" b="1" i="1">
                <a:solidFill>
                  <a:srgbClr val="D60093"/>
                </a:solidFill>
                <a:latin typeface="VNI-Times" pitchFamily="2" charset="0"/>
              </a:rPr>
              <a:t>Lòch söû</a:t>
            </a:r>
          </a:p>
          <a:p>
            <a:pPr algn="ctr" eaLnBrk="1" hangingPunct="1"/>
            <a:r>
              <a:rPr lang="en-US" sz="2400" b="1">
                <a:solidFill>
                  <a:srgbClr val="FF0000"/>
                </a:solidFill>
                <a:latin typeface="VNI-Times" pitchFamily="2" charset="0"/>
              </a:rPr>
              <a:t>VÖÔÏT QUA TÌNH THEÁ HIEÅM NGHEØO</a:t>
            </a:r>
          </a:p>
        </p:txBody>
      </p:sp>
      <p:sp>
        <p:nvSpPr>
          <p:cNvPr id="21507" name="Text Box 8"/>
          <p:cNvSpPr txBox="1">
            <a:spLocks noChangeArrowheads="1"/>
          </p:cNvSpPr>
          <p:nvPr/>
        </p:nvSpPr>
        <p:spPr bwMode="auto">
          <a:xfrm>
            <a:off x="304800" y="1905000"/>
            <a:ext cx="8534400" cy="946150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i="1">
                <a:solidFill>
                  <a:srgbClr val="FF0000"/>
                </a:solidFill>
                <a:latin typeface="VNI-Times" pitchFamily="2" charset="0"/>
              </a:rPr>
              <a:t>2. Nhöõng giaûi phaùp ñöa ñaát nöôùc ta vöôït qua tình theá hieåm ngheøo.</a:t>
            </a:r>
          </a:p>
        </p:txBody>
      </p:sp>
      <p:graphicFrame>
        <p:nvGraphicFramePr>
          <p:cNvPr id="30729" name="Group 9"/>
          <p:cNvGraphicFramePr>
            <a:graphicFrameLocks noGrp="1"/>
          </p:cNvGraphicFramePr>
          <p:nvPr>
            <p:ph/>
          </p:nvPr>
        </p:nvGraphicFramePr>
        <p:xfrm>
          <a:off x="1524000" y="3276600"/>
          <a:ext cx="5334000" cy="3074988"/>
        </p:xfrm>
        <a:graphic>
          <a:graphicData uri="http://schemas.openxmlformats.org/drawingml/2006/table">
            <a:tbl>
              <a:tblPr/>
              <a:tblGrid>
                <a:gridCol w="3076575"/>
                <a:gridCol w="2257425"/>
              </a:tblGrid>
              <a:tr h="55086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Vượt qua tình thế hiểm nghèo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66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Diệt giặc đói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8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Diệt giặc dốt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1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Giặc ngoại xâm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7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Khó khăn về tài chính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Grp="1" noChangeArrowheads="1"/>
          </p:cNvSpPr>
          <p:nvPr>
            <p:ph type="title"/>
          </p:nvPr>
        </p:nvSpPr>
        <p:spPr/>
        <p:txBody>
          <a:bodyPr anchorCtr="0"/>
          <a:lstStyle/>
          <a:p>
            <a:pPr eaLnBrk="1" hangingPunct="1">
              <a:defRPr/>
            </a:pPr>
            <a:endParaRPr lang="en-US" smtClean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/>
          </a:p>
        </p:txBody>
      </p:sp>
      <p:pic>
        <p:nvPicPr>
          <p:cNvPr id="4100" name="Picture 6" descr="ANd9GcS4_ZSr74ypdMWwKZteRjOZzQ9F3y4-txyfylH-XK-rNOWND6w&amp;t=1&amp;usg=__VJpEbK2xM99EWMQaVRlh85yJPlg=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6038"/>
            <a:ext cx="9144000" cy="6811962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</p:pic>
      <p:pic>
        <p:nvPicPr>
          <p:cNvPr id="3079" name="Picture 7" descr="280806ngochungcodoquockhanh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2895600" cy="2071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2" name="Rectangle 8"/>
          <p:cNvSpPr>
            <a:spLocks noChangeArrowheads="1"/>
          </p:cNvSpPr>
          <p:nvPr/>
        </p:nvSpPr>
        <p:spPr bwMode="auto">
          <a:xfrm>
            <a:off x="3657600" y="228600"/>
            <a:ext cx="2057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4000" b="1" u="sng">
                <a:solidFill>
                  <a:srgbClr val="FFFF00"/>
                </a:solidFill>
                <a:latin typeface=".VnTimeH" pitchFamily="34" charset="0"/>
              </a:rPr>
              <a:t>L</a:t>
            </a:r>
            <a:r>
              <a:rPr lang="en-US" sz="4000" b="1" u="sng">
                <a:solidFill>
                  <a:srgbClr val="FFFF00"/>
                </a:solidFill>
                <a:latin typeface="Times New Roman" pitchFamily="18" charset="0"/>
              </a:rPr>
              <a:t>ịch sử:</a:t>
            </a:r>
            <a:endParaRPr lang="en-US" sz="4000" b="1" u="sng">
              <a:solidFill>
                <a:srgbClr val="FFFF00"/>
              </a:solidFill>
              <a:latin typeface="Arial" charset="0"/>
            </a:endParaRPr>
          </a:p>
        </p:txBody>
      </p:sp>
      <p:pic>
        <p:nvPicPr>
          <p:cNvPr id="4103" name="Picture 9" descr="images (62)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2895600"/>
            <a:ext cx="22860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4" name="WordArt 10"/>
          <p:cNvSpPr>
            <a:spLocks noChangeArrowheads="1" noChangeShapeType="1" noTextEdit="1"/>
          </p:cNvSpPr>
          <p:nvPr/>
        </p:nvSpPr>
        <p:spPr bwMode="auto">
          <a:xfrm>
            <a:off x="1447800" y="5105400"/>
            <a:ext cx="7239000" cy="19050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vi-VN" sz="48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Times New Roman"/>
                <a:cs typeface="Times New Roman"/>
              </a:rPr>
              <a:t>Vượt qua tình thế hiểm nghèo</a:t>
            </a:r>
            <a:endParaRPr lang="en-US" sz="4800" b="1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00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13" descr="280806ngochungcodoquockhanh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4478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1" name="Rectangle 15"/>
          <p:cNvSpPr>
            <a:spLocks noChangeArrowheads="1"/>
          </p:cNvSpPr>
          <p:nvPr/>
        </p:nvSpPr>
        <p:spPr bwMode="auto">
          <a:xfrm>
            <a:off x="1066800" y="3581400"/>
            <a:ext cx="184150" cy="338138"/>
          </a:xfrm>
          <a:prstGeom prst="rect">
            <a:avLst/>
          </a:prstGeom>
          <a:noFill/>
          <a:ln w="28575" algn="ctr">
            <a:noFill/>
            <a:prstDash val="dash"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sz="1600"/>
          </a:p>
        </p:txBody>
      </p:sp>
      <p:sp>
        <p:nvSpPr>
          <p:cNvPr id="22532" name="Rectangle 16"/>
          <p:cNvSpPr>
            <a:spLocks noChangeArrowheads="1"/>
          </p:cNvSpPr>
          <p:nvPr/>
        </p:nvSpPr>
        <p:spPr bwMode="auto">
          <a:xfrm>
            <a:off x="2133600" y="457200"/>
            <a:ext cx="1828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800" b="1">
                <a:solidFill>
                  <a:srgbClr val="000099"/>
                </a:solidFill>
                <a:latin typeface=".VnTimeH" pitchFamily="34" charset="0"/>
              </a:rPr>
              <a:t>L</a:t>
            </a:r>
            <a:r>
              <a:rPr lang="en-US" sz="2800" b="1">
                <a:solidFill>
                  <a:srgbClr val="000099"/>
                </a:solidFill>
                <a:latin typeface="Times New Roman" pitchFamily="18" charset="0"/>
              </a:rPr>
              <a:t>ịch sử: </a:t>
            </a:r>
            <a:r>
              <a:rPr lang="en-US" sz="2800" b="1">
                <a:solidFill>
                  <a:srgbClr val="000099"/>
                </a:solidFill>
                <a:latin typeface=".VnTimeH" pitchFamily="34" charset="0"/>
              </a:rPr>
              <a:t> </a:t>
            </a:r>
            <a:endParaRPr lang="en-US" sz="2800" b="1">
              <a:solidFill>
                <a:srgbClr val="000099"/>
              </a:solidFill>
              <a:latin typeface="Times New Roman" pitchFamily="18" charset="0"/>
            </a:endParaRPr>
          </a:p>
        </p:txBody>
      </p:sp>
      <p:sp>
        <p:nvSpPr>
          <p:cNvPr id="22533" name="WordArt 17"/>
          <p:cNvSpPr>
            <a:spLocks noChangeArrowheads="1" noChangeShapeType="1" noTextEdit="1"/>
          </p:cNvSpPr>
          <p:nvPr/>
        </p:nvSpPr>
        <p:spPr bwMode="auto">
          <a:xfrm>
            <a:off x="4648200" y="533400"/>
            <a:ext cx="3733800" cy="4572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vi-VN" sz="4400" b="1" kern="10">
                <a:ln w="9525">
                  <a:solidFill>
                    <a:srgbClr val="FF0066"/>
                  </a:solidFill>
                  <a:round/>
                  <a:headEnd/>
                  <a:tailEnd/>
                </a:ln>
                <a:solidFill>
                  <a:srgbClr val="FF0066"/>
                </a:solidFill>
                <a:latin typeface="Times New Roman"/>
                <a:cs typeface="Times New Roman"/>
              </a:rPr>
              <a:t>Vượt qua tình thế hiểm nghèo</a:t>
            </a:r>
            <a:endParaRPr lang="en-US" sz="4400" b="1" kern="10">
              <a:ln w="9525">
                <a:solidFill>
                  <a:srgbClr val="FF0066"/>
                </a:solidFill>
                <a:round/>
                <a:headEnd/>
                <a:tailEnd/>
              </a:ln>
              <a:solidFill>
                <a:srgbClr val="FF0066"/>
              </a:solidFill>
              <a:latin typeface="Times New Roman"/>
              <a:cs typeface="Times New Roman"/>
            </a:endParaRPr>
          </a:p>
        </p:txBody>
      </p:sp>
      <p:sp>
        <p:nvSpPr>
          <p:cNvPr id="22534" name="Text Box 18"/>
          <p:cNvSpPr txBox="1">
            <a:spLocks noChangeArrowheads="1"/>
          </p:cNvSpPr>
          <p:nvPr/>
        </p:nvSpPr>
        <p:spPr bwMode="auto">
          <a:xfrm>
            <a:off x="4343400" y="3962400"/>
            <a:ext cx="3505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 sz="1600">
              <a:latin typeface="Arial" charset="0"/>
            </a:endParaRPr>
          </a:p>
        </p:txBody>
      </p:sp>
      <p:graphicFrame>
        <p:nvGraphicFramePr>
          <p:cNvPr id="31763" name="Group 19"/>
          <p:cNvGraphicFramePr>
            <a:graphicFrameLocks noGrp="1"/>
          </p:cNvGraphicFramePr>
          <p:nvPr/>
        </p:nvGraphicFramePr>
        <p:xfrm>
          <a:off x="152400" y="1371600"/>
          <a:ext cx="8839200" cy="5295900"/>
        </p:xfrm>
        <a:graphic>
          <a:graphicData uri="http://schemas.openxmlformats.org/drawingml/2006/table">
            <a:tbl>
              <a:tblPr/>
              <a:tblGrid>
                <a:gridCol w="2362200"/>
                <a:gridCol w="6477000"/>
              </a:tblGrid>
              <a:tr h="593725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Vượt qua tình thế hiểm nghèo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082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Diệt giặc đói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47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Diệt giặc dốt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7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Giặc ngoại xâm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44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Khó khăn về tài chính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1782" name="Text Box 38"/>
          <p:cNvSpPr txBox="1">
            <a:spLocks noChangeArrowheads="1"/>
          </p:cNvSpPr>
          <p:nvPr/>
        </p:nvSpPr>
        <p:spPr bwMode="auto">
          <a:xfrm>
            <a:off x="2590800" y="1981200"/>
            <a:ext cx="6324600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charset="0"/>
              </a:rPr>
              <a:t>Lập hũ gạo cứu đói.   </a:t>
            </a:r>
            <a:r>
              <a:rPr lang="en-US" b="1">
                <a:solidFill>
                  <a:srgbClr val="FF0066"/>
                </a:solidFill>
                <a:latin typeface="Arial" charset="0"/>
              </a:rPr>
              <a:t>Ngày đồng tâm. </a:t>
            </a:r>
          </a:p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charset="0"/>
              </a:rPr>
              <a:t> Chia ruộng đất cho dân nghèo.  Tăng gia sản xuất</a:t>
            </a:r>
          </a:p>
        </p:txBody>
      </p:sp>
      <p:sp>
        <p:nvSpPr>
          <p:cNvPr id="31783" name="Text Box 39"/>
          <p:cNvSpPr txBox="1">
            <a:spLocks noChangeArrowheads="1"/>
          </p:cNvSpPr>
          <p:nvPr/>
        </p:nvSpPr>
        <p:spPr bwMode="auto">
          <a:xfrm>
            <a:off x="2667000" y="3276600"/>
            <a:ext cx="6248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FF0066"/>
                </a:solidFill>
                <a:latin typeface="Arial" charset="0"/>
              </a:rPr>
              <a:t>Mở lớp bình dân học vụ</a:t>
            </a:r>
            <a:r>
              <a:rPr lang="en-US">
                <a:latin typeface="Arial" charset="0"/>
              </a:rPr>
              <a:t>. Mở trường cho trẻ em</a:t>
            </a:r>
          </a:p>
        </p:txBody>
      </p:sp>
      <p:sp>
        <p:nvSpPr>
          <p:cNvPr id="31784" name="Text Box 40"/>
          <p:cNvSpPr txBox="1">
            <a:spLocks noChangeArrowheads="1"/>
          </p:cNvSpPr>
          <p:nvPr/>
        </p:nvSpPr>
        <p:spPr bwMode="auto">
          <a:xfrm>
            <a:off x="2590800" y="4038600"/>
            <a:ext cx="6248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Bằng biện pháp ngoại giao khôn khéo</a:t>
            </a:r>
          </a:p>
        </p:txBody>
      </p:sp>
      <p:sp>
        <p:nvSpPr>
          <p:cNvPr id="31785" name="Text Box 41"/>
          <p:cNvSpPr txBox="1">
            <a:spLocks noChangeArrowheads="1"/>
          </p:cNvSpPr>
          <p:nvPr/>
        </p:nvSpPr>
        <p:spPr bwMode="auto">
          <a:xfrm>
            <a:off x="2514600" y="4648200"/>
            <a:ext cx="6400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  <a:latin typeface="Arial" charset="0"/>
              </a:rPr>
              <a:t>Hoà hoãn nhượng bộ với Pháp để có thời gian chiến đấu lâu dài</a:t>
            </a:r>
          </a:p>
        </p:txBody>
      </p:sp>
      <p:sp>
        <p:nvSpPr>
          <p:cNvPr id="31786" name="Text Box 42"/>
          <p:cNvSpPr txBox="1">
            <a:spLocks noChangeArrowheads="1"/>
          </p:cNvSpPr>
          <p:nvPr/>
        </p:nvSpPr>
        <p:spPr bwMode="auto">
          <a:xfrm>
            <a:off x="2667000" y="5562600"/>
            <a:ext cx="6172200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b="1">
                <a:solidFill>
                  <a:srgbClr val="FF0066"/>
                </a:solidFill>
                <a:latin typeface="Arial" charset="0"/>
              </a:rPr>
              <a:t>Lập quỹ độc lập ( 60 triệu) ,</a:t>
            </a:r>
            <a:r>
              <a:rPr lang="en-US" b="1">
                <a:latin typeface="Arial" charset="0"/>
              </a:rPr>
              <a:t> Quỹ đảm phụ quốc phòng, 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b="1">
                <a:latin typeface="Arial" charset="0"/>
              </a:rPr>
              <a:t>Tuần lễ vàng ( 4 tạ vàng)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17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17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17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17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1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17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17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17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17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17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17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17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17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317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17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17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17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17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17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8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17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17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17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17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17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4" descr="280806ngochungcodoquockhanh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457200"/>
            <a:ext cx="17526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5" name="Rectangle 6"/>
          <p:cNvSpPr>
            <a:spLocks noChangeArrowheads="1"/>
          </p:cNvSpPr>
          <p:nvPr/>
        </p:nvSpPr>
        <p:spPr bwMode="auto">
          <a:xfrm>
            <a:off x="1066800" y="3581400"/>
            <a:ext cx="914400" cy="914400"/>
          </a:xfrm>
          <a:prstGeom prst="rect">
            <a:avLst/>
          </a:prstGeom>
          <a:noFill/>
          <a:ln w="28575" algn="ctr">
            <a:noFill/>
            <a:prstDash val="dash"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556" name="Rectangle 7"/>
          <p:cNvSpPr>
            <a:spLocks noChangeArrowheads="1"/>
          </p:cNvSpPr>
          <p:nvPr/>
        </p:nvSpPr>
        <p:spPr bwMode="auto">
          <a:xfrm>
            <a:off x="2362200" y="381000"/>
            <a:ext cx="1828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200" b="1">
                <a:solidFill>
                  <a:srgbClr val="000099"/>
                </a:solidFill>
                <a:latin typeface=".VnTimeH" pitchFamily="34" charset="0"/>
              </a:rPr>
              <a:t>L</a:t>
            </a:r>
            <a:r>
              <a:rPr lang="en-US" sz="3200" b="1">
                <a:solidFill>
                  <a:srgbClr val="000099"/>
                </a:solidFill>
                <a:latin typeface="Times New Roman" pitchFamily="18" charset="0"/>
              </a:rPr>
              <a:t>ịch sử: </a:t>
            </a:r>
            <a:r>
              <a:rPr lang="en-US" sz="3200" b="1">
                <a:solidFill>
                  <a:srgbClr val="000099"/>
                </a:solidFill>
                <a:latin typeface=".VnTimeH" pitchFamily="34" charset="0"/>
              </a:rPr>
              <a:t> </a:t>
            </a:r>
            <a:endParaRPr lang="en-US" sz="3200" b="1">
              <a:solidFill>
                <a:srgbClr val="000099"/>
              </a:solidFill>
              <a:latin typeface="Times New Roman" pitchFamily="18" charset="0"/>
            </a:endParaRPr>
          </a:p>
        </p:txBody>
      </p:sp>
      <p:sp>
        <p:nvSpPr>
          <p:cNvPr id="23557" name="WordArt 8"/>
          <p:cNvSpPr>
            <a:spLocks noChangeArrowheads="1" noChangeShapeType="1" noTextEdit="1"/>
          </p:cNvSpPr>
          <p:nvPr/>
        </p:nvSpPr>
        <p:spPr bwMode="auto">
          <a:xfrm>
            <a:off x="4267200" y="457200"/>
            <a:ext cx="3733800" cy="4572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vi-VN" sz="4800" b="1" kern="10">
                <a:ln w="9525">
                  <a:solidFill>
                    <a:srgbClr val="FF0066"/>
                  </a:solidFill>
                  <a:round/>
                  <a:headEnd/>
                  <a:tailEnd/>
                </a:ln>
                <a:solidFill>
                  <a:srgbClr val="FF0066"/>
                </a:solidFill>
                <a:latin typeface="Times New Roman"/>
                <a:cs typeface="Times New Roman"/>
              </a:rPr>
              <a:t>Vượt qua tình thế hiểm nghèo</a:t>
            </a:r>
            <a:endParaRPr lang="en-US" sz="4800" b="1" kern="10">
              <a:ln w="9525">
                <a:solidFill>
                  <a:srgbClr val="FF0066"/>
                </a:solidFill>
                <a:round/>
                <a:headEnd/>
                <a:tailEnd/>
              </a:ln>
              <a:solidFill>
                <a:srgbClr val="FF0066"/>
              </a:solidFill>
              <a:latin typeface="Times New Roman"/>
              <a:cs typeface="Times New Roman"/>
            </a:endParaRPr>
          </a:p>
        </p:txBody>
      </p:sp>
      <p:sp>
        <p:nvSpPr>
          <p:cNvPr id="23558" name="Text Box 9"/>
          <p:cNvSpPr txBox="1">
            <a:spLocks noChangeArrowheads="1"/>
          </p:cNvSpPr>
          <p:nvPr/>
        </p:nvSpPr>
        <p:spPr bwMode="auto">
          <a:xfrm>
            <a:off x="990600" y="990600"/>
            <a:ext cx="7848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3, Ý nghĩa của việc đẩy lùi gịăc đói, giặc dốt, giặc ngoại xâm.</a:t>
            </a:r>
          </a:p>
        </p:txBody>
      </p:sp>
      <p:sp>
        <p:nvSpPr>
          <p:cNvPr id="33805" name="Text Box 13"/>
          <p:cNvSpPr txBox="1">
            <a:spLocks noChangeArrowheads="1"/>
          </p:cNvSpPr>
          <p:nvPr/>
        </p:nvSpPr>
        <p:spPr bwMode="auto">
          <a:xfrm>
            <a:off x="3657600" y="3581400"/>
            <a:ext cx="54864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FF0066"/>
                </a:solidFill>
                <a:latin typeface="Arial" charset="0"/>
              </a:rPr>
              <a:t>Nhân dân ta đoàn kết tạo ra sức mạnh to lớn để vượt qua mọi khó khăn</a:t>
            </a:r>
          </a:p>
        </p:txBody>
      </p:sp>
      <p:sp>
        <p:nvSpPr>
          <p:cNvPr id="33806" name="Text Box 14"/>
          <p:cNvSpPr txBox="1">
            <a:spLocks noChangeArrowheads="1"/>
          </p:cNvSpPr>
          <p:nvPr/>
        </p:nvSpPr>
        <p:spPr bwMode="auto">
          <a:xfrm>
            <a:off x="3657600" y="5257800"/>
            <a:ext cx="52578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FF0066"/>
                </a:solidFill>
                <a:latin typeface="Arial" charset="0"/>
              </a:rPr>
              <a:t>Nhân dân tin tưởng vào đảng và Bác Hồ để làm cách mạng</a:t>
            </a:r>
          </a:p>
        </p:txBody>
      </p:sp>
      <p:pic>
        <p:nvPicPr>
          <p:cNvPr id="23561" name="Picture 15" descr="images (62)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447800"/>
            <a:ext cx="35052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62" name="Rectangle 16"/>
          <p:cNvSpPr>
            <a:spLocks noChangeArrowheads="1"/>
          </p:cNvSpPr>
          <p:nvPr/>
        </p:nvSpPr>
        <p:spPr bwMode="auto">
          <a:xfrm>
            <a:off x="0" y="6096000"/>
            <a:ext cx="3505200" cy="762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rgbClr val="FF0066"/>
                </a:solidFill>
                <a:latin typeface="Arial" charset="0"/>
              </a:rPr>
              <a:t>Bác bắt nhịp bài ca </a:t>
            </a:r>
          </a:p>
          <a:p>
            <a:pPr algn="ctr" eaLnBrk="1" hangingPunct="1"/>
            <a:r>
              <a:rPr lang="en-US" sz="2400" b="1">
                <a:solidFill>
                  <a:srgbClr val="FF0066"/>
                </a:solidFill>
                <a:latin typeface="Arial" charset="0"/>
              </a:rPr>
              <a:t>kết đoàn</a:t>
            </a:r>
          </a:p>
        </p:txBody>
      </p:sp>
      <p:sp>
        <p:nvSpPr>
          <p:cNvPr id="33809" name="Text Box 17"/>
          <p:cNvSpPr txBox="1">
            <a:spLocks noChangeArrowheads="1"/>
          </p:cNvSpPr>
          <p:nvPr/>
        </p:nvSpPr>
        <p:spPr bwMode="auto">
          <a:xfrm>
            <a:off x="3657600" y="2209800"/>
            <a:ext cx="5105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>
                <a:solidFill>
                  <a:srgbClr val="FF0066"/>
                </a:solidFill>
                <a:latin typeface="Arial" charset="0"/>
              </a:rPr>
              <a:t>Thảo luận theo cặp, tìm ý nghĩa của việc đẩy lùi giặc đói, giặc dốt, giặc ngoại xâm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" dur="500"/>
                                        <p:tgtEl>
                                          <p:spTgt spid="338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500"/>
                                        <p:tgtEl>
                                          <p:spTgt spid="33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05" grpId="0"/>
      <p:bldP spid="33806" grpId="0"/>
      <p:bldP spid="33809" grpId="0"/>
      <p:bldP spid="33809" grpId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4" descr="280806ngochungcodoquockhanh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7526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79" name="Rectangle 6"/>
          <p:cNvSpPr>
            <a:spLocks noChangeArrowheads="1"/>
          </p:cNvSpPr>
          <p:nvPr/>
        </p:nvSpPr>
        <p:spPr bwMode="auto">
          <a:xfrm>
            <a:off x="1066800" y="3581400"/>
            <a:ext cx="914400" cy="914400"/>
          </a:xfrm>
          <a:prstGeom prst="rect">
            <a:avLst/>
          </a:prstGeom>
          <a:noFill/>
          <a:ln w="28575" algn="ctr">
            <a:noFill/>
            <a:prstDash val="dash"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4580" name="Rectangle 7"/>
          <p:cNvSpPr>
            <a:spLocks noChangeArrowheads="1"/>
          </p:cNvSpPr>
          <p:nvPr/>
        </p:nvSpPr>
        <p:spPr bwMode="auto">
          <a:xfrm>
            <a:off x="2819400" y="609600"/>
            <a:ext cx="1828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200" b="1">
                <a:solidFill>
                  <a:srgbClr val="000099"/>
                </a:solidFill>
                <a:latin typeface=".VnTimeH" pitchFamily="34" charset="0"/>
              </a:rPr>
              <a:t>L</a:t>
            </a:r>
            <a:r>
              <a:rPr lang="en-US" sz="3200" b="1">
                <a:solidFill>
                  <a:srgbClr val="000099"/>
                </a:solidFill>
                <a:latin typeface="Times New Roman" pitchFamily="18" charset="0"/>
              </a:rPr>
              <a:t>ịch sử: </a:t>
            </a:r>
            <a:r>
              <a:rPr lang="en-US" sz="3200" b="1">
                <a:solidFill>
                  <a:srgbClr val="000099"/>
                </a:solidFill>
                <a:latin typeface=".VnTimeH" pitchFamily="34" charset="0"/>
              </a:rPr>
              <a:t> </a:t>
            </a:r>
            <a:endParaRPr lang="en-US" sz="3200" b="1">
              <a:solidFill>
                <a:srgbClr val="000099"/>
              </a:solidFill>
              <a:latin typeface="Times New Roman" pitchFamily="18" charset="0"/>
            </a:endParaRPr>
          </a:p>
        </p:txBody>
      </p:sp>
      <p:sp>
        <p:nvSpPr>
          <p:cNvPr id="24581" name="WordArt 8"/>
          <p:cNvSpPr>
            <a:spLocks noChangeArrowheads="1" noChangeShapeType="1" noTextEdit="1"/>
          </p:cNvSpPr>
          <p:nvPr/>
        </p:nvSpPr>
        <p:spPr bwMode="auto">
          <a:xfrm>
            <a:off x="4876800" y="609600"/>
            <a:ext cx="3733800" cy="5334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vi-VN" sz="4800" b="1" kern="10">
                <a:ln w="9525">
                  <a:solidFill>
                    <a:srgbClr val="FF0066"/>
                  </a:solidFill>
                  <a:round/>
                  <a:headEnd/>
                  <a:tailEnd/>
                </a:ln>
                <a:solidFill>
                  <a:srgbClr val="FF0066"/>
                </a:solidFill>
                <a:latin typeface="Times New Roman"/>
                <a:cs typeface="Times New Roman"/>
              </a:rPr>
              <a:t>Vượt qua tình thế hiểm nghèo</a:t>
            </a:r>
            <a:endParaRPr lang="en-US" sz="4800" b="1" kern="10">
              <a:ln w="9525">
                <a:solidFill>
                  <a:srgbClr val="FF0066"/>
                </a:solidFill>
                <a:round/>
                <a:headEnd/>
                <a:tailEnd/>
              </a:ln>
              <a:solidFill>
                <a:srgbClr val="FF0066"/>
              </a:solidFill>
              <a:latin typeface="Times New Roman"/>
              <a:cs typeface="Times New Roman"/>
            </a:endParaRPr>
          </a:p>
        </p:txBody>
      </p:sp>
      <p:pic>
        <p:nvPicPr>
          <p:cNvPr id="24582" name="Picture 9" descr="ap_2009081509335793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" y="2362200"/>
            <a:ext cx="38100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3" name="Picture 10" descr="NamghepBacHovoihoaSen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343400" y="2286000"/>
            <a:ext cx="45720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4" name="Text Box 11"/>
          <p:cNvSpPr txBox="1">
            <a:spLocks noChangeArrowheads="1"/>
          </p:cNvSpPr>
          <p:nvPr/>
        </p:nvSpPr>
        <p:spPr bwMode="auto">
          <a:xfrm>
            <a:off x="1676400" y="1371600"/>
            <a:ext cx="6705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Hình ảnh Bác trong những ngày diệt “giặc đói, giặc dốt, giặc ngoại xâm”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4" eaLnBrk="1" hangingPunct="1">
              <a:defRPr/>
            </a:pPr>
            <a:r>
              <a:rPr lang="en-US" b="1" u="sng" smtClean="0">
                <a:latin typeface="Times New Roman" pitchFamily="18" charset="0"/>
              </a:rPr>
              <a:t>- GHI NHỚ</a:t>
            </a:r>
            <a:r>
              <a:rPr lang="en-US" smtClean="0">
                <a:latin typeface="Times New Roman" pitchFamily="18" charset="0"/>
              </a:rPr>
              <a:t>:</a:t>
            </a:r>
          </a:p>
          <a:p>
            <a:pPr eaLnBrk="1" hangingPunct="1">
              <a:defRPr/>
            </a:pPr>
            <a:r>
              <a:rPr lang="en-US" smtClean="0">
                <a:latin typeface="Times New Roman" pitchFamily="18" charset="0"/>
              </a:rPr>
              <a:t>       </a:t>
            </a:r>
            <a:r>
              <a:rPr lang="en-US" i="1" smtClean="0">
                <a:latin typeface="Times New Roman" pitchFamily="18" charset="0"/>
              </a:rPr>
              <a:t>Trong thế “nghìn cân treo sợi tóc”, chính quyền cách mạng non trẻ đã vượt qua hiểm nghèo, từng bước đẩy lùi “ giặc đói, giặc dốt, giặc ngoại xâm”.</a:t>
            </a:r>
          </a:p>
        </p:txBody>
      </p:sp>
      <p:sp>
        <p:nvSpPr>
          <p:cNvPr id="25603" name="Text Box 6"/>
          <p:cNvSpPr txBox="1">
            <a:spLocks noChangeArrowheads="1"/>
          </p:cNvSpPr>
          <p:nvPr/>
        </p:nvSpPr>
        <p:spPr bwMode="auto">
          <a:xfrm>
            <a:off x="304800" y="304800"/>
            <a:ext cx="8534400" cy="83026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2400" b="1" i="1">
                <a:solidFill>
                  <a:srgbClr val="D60093"/>
                </a:solidFill>
                <a:latin typeface="VNI-Times" pitchFamily="2" charset="0"/>
              </a:rPr>
              <a:t>Lịch sử</a:t>
            </a:r>
          </a:p>
          <a:p>
            <a:pPr algn="ctr" eaLnBrk="1" hangingPunct="1"/>
            <a:r>
              <a:rPr lang="en-US" sz="2400" b="1">
                <a:solidFill>
                  <a:srgbClr val="FF0000"/>
                </a:solidFill>
                <a:latin typeface="VNI-Times" pitchFamily="2" charset="0"/>
              </a:rPr>
              <a:t>VÖÔÏT QUA TÌNH THEÁ HIEÅM NGHEØO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19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9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19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19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19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19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Oval 5"/>
          <p:cNvSpPr>
            <a:spLocks noChangeArrowheads="1"/>
          </p:cNvSpPr>
          <p:nvPr/>
        </p:nvSpPr>
        <p:spPr bwMode="auto">
          <a:xfrm>
            <a:off x="1828800" y="1752600"/>
            <a:ext cx="5638800" cy="2362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r>
              <a:rPr lang="en-US" sz="3600">
                <a:solidFill>
                  <a:srgbClr val="FF0066"/>
                </a:solidFill>
              </a:rPr>
              <a:t>Kiểm tra bài cũ</a:t>
            </a:r>
          </a:p>
          <a:p>
            <a:pPr algn="ctr"/>
            <a:endParaRPr lang="en-US" sz="3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90" name="Rectangle 2826"/>
          <p:cNvSpPr>
            <a:spLocks noChangeArrowheads="1"/>
          </p:cNvSpPr>
          <p:nvPr/>
        </p:nvSpPr>
        <p:spPr bwMode="auto">
          <a:xfrm>
            <a:off x="1066800" y="228600"/>
            <a:ext cx="6781800" cy="436563"/>
          </a:xfrm>
          <a:prstGeom prst="rect">
            <a:avLst/>
          </a:prstGeom>
          <a:noFill/>
          <a:ln w="1524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sz="2800" b="1">
                <a:solidFill>
                  <a:srgbClr val="FF3300"/>
                </a:solidFill>
                <a:latin typeface=".VnTime" pitchFamily="34" charset="0"/>
              </a:rPr>
              <a:t>1.Tªn cña B×nh t©y §¹i nguyªn so¸i?</a:t>
            </a:r>
          </a:p>
        </p:txBody>
      </p:sp>
      <p:sp>
        <p:nvSpPr>
          <p:cNvPr id="14091" name="Rectangle 2827"/>
          <p:cNvSpPr>
            <a:spLocks noChangeArrowheads="1"/>
          </p:cNvSpPr>
          <p:nvPr/>
        </p:nvSpPr>
        <p:spPr bwMode="auto">
          <a:xfrm>
            <a:off x="1828800" y="838200"/>
            <a:ext cx="2286000" cy="461963"/>
          </a:xfrm>
          <a:prstGeom prst="rect">
            <a:avLst/>
          </a:prstGeom>
          <a:noFill/>
          <a:ln w="1524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400" b="1">
                <a:latin typeface=".VnTime" pitchFamily="34" charset="0"/>
              </a:rPr>
              <a:t>Tr­¬ng §Þnh</a:t>
            </a:r>
          </a:p>
        </p:txBody>
      </p:sp>
      <p:sp>
        <p:nvSpPr>
          <p:cNvPr id="14092" name="Rectangle 2828"/>
          <p:cNvSpPr>
            <a:spLocks noChangeArrowheads="1"/>
          </p:cNvSpPr>
          <p:nvPr/>
        </p:nvSpPr>
        <p:spPr bwMode="auto">
          <a:xfrm>
            <a:off x="381000" y="0"/>
            <a:ext cx="7131050" cy="387350"/>
          </a:xfrm>
          <a:prstGeom prst="rect">
            <a:avLst/>
          </a:prstGeom>
          <a:noFill/>
          <a:ln w="1524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sz="2400" b="1">
                <a:solidFill>
                  <a:srgbClr val="FF3300"/>
                </a:solidFill>
                <a:latin typeface=".VnTime" pitchFamily="34" charset="0"/>
              </a:rPr>
              <a:t>2. Phong trµo yªu n­íc do Phan Béi Ch©u l·nh ®¹o ?</a:t>
            </a:r>
          </a:p>
        </p:txBody>
      </p:sp>
      <p:sp>
        <p:nvSpPr>
          <p:cNvPr id="14093" name="Rectangle 2829"/>
          <p:cNvSpPr>
            <a:spLocks noChangeArrowheads="1"/>
          </p:cNvSpPr>
          <p:nvPr/>
        </p:nvSpPr>
        <p:spPr bwMode="auto">
          <a:xfrm>
            <a:off x="4267200" y="914400"/>
            <a:ext cx="1539875" cy="387350"/>
          </a:xfrm>
          <a:prstGeom prst="rect">
            <a:avLst/>
          </a:prstGeom>
          <a:noFill/>
          <a:ln w="1524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sz="2400" b="1">
                <a:latin typeface=".VnTime" pitchFamily="34" charset="0"/>
              </a:rPr>
              <a:t>§«ng Du</a:t>
            </a:r>
          </a:p>
        </p:txBody>
      </p:sp>
      <p:sp>
        <p:nvSpPr>
          <p:cNvPr id="14094" name="Rectangle 2830"/>
          <p:cNvSpPr>
            <a:spLocks noChangeArrowheads="1"/>
          </p:cNvSpPr>
          <p:nvPr/>
        </p:nvSpPr>
        <p:spPr bwMode="auto">
          <a:xfrm>
            <a:off x="0" y="1447800"/>
            <a:ext cx="8991600" cy="954088"/>
          </a:xfrm>
          <a:prstGeom prst="rect">
            <a:avLst/>
          </a:prstGeom>
          <a:noFill/>
          <a:ln w="1524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2800" b="1">
                <a:solidFill>
                  <a:srgbClr val="FF3300"/>
                </a:solidFill>
                <a:latin typeface="Times New Roman" pitchFamily="18" charset="0"/>
              </a:rPr>
              <a:t>3. </a:t>
            </a:r>
            <a:r>
              <a:rPr lang="en-US" sz="2800" b="1">
                <a:solidFill>
                  <a:srgbClr val="FF3300"/>
                </a:solidFill>
                <a:latin typeface=".VnTime" pitchFamily="34" charset="0"/>
              </a:rPr>
              <a:t>Tªn cña B¸c Hå trong héi nghÞ thµnh lËp §¶ng C S V  N?</a:t>
            </a:r>
            <a:endParaRPr lang="en-US" sz="2800" b="1">
              <a:solidFill>
                <a:srgbClr val="FF3300"/>
              </a:solidFill>
              <a:latin typeface="Times New Roman" pitchFamily="18" charset="0"/>
            </a:endParaRPr>
          </a:p>
        </p:txBody>
      </p:sp>
      <p:sp>
        <p:nvSpPr>
          <p:cNvPr id="14095" name="Rectangle 2831"/>
          <p:cNvSpPr>
            <a:spLocks noChangeArrowheads="1"/>
          </p:cNvSpPr>
          <p:nvPr/>
        </p:nvSpPr>
        <p:spPr bwMode="auto">
          <a:xfrm>
            <a:off x="3505200" y="2362200"/>
            <a:ext cx="2719388" cy="436563"/>
          </a:xfrm>
          <a:prstGeom prst="rect">
            <a:avLst/>
          </a:prstGeom>
          <a:noFill/>
          <a:ln w="1524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sz="2800" b="1">
                <a:latin typeface=".VnTime" pitchFamily="34" charset="0"/>
              </a:rPr>
              <a:t>NguyÔn AÝ Quèc</a:t>
            </a:r>
          </a:p>
        </p:txBody>
      </p:sp>
      <p:sp>
        <p:nvSpPr>
          <p:cNvPr id="14096" name="Rectangle 2832"/>
          <p:cNvSpPr>
            <a:spLocks noChangeArrowheads="1"/>
          </p:cNvSpPr>
          <p:nvPr/>
        </p:nvSpPr>
        <p:spPr bwMode="auto">
          <a:xfrm>
            <a:off x="1066800" y="1219200"/>
            <a:ext cx="5113338" cy="436563"/>
          </a:xfrm>
          <a:prstGeom prst="rect">
            <a:avLst/>
          </a:prstGeom>
          <a:noFill/>
          <a:ln w="1524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sz="2800" b="1">
                <a:solidFill>
                  <a:srgbClr val="FF3300"/>
                </a:solidFill>
                <a:latin typeface=".VnTime" pitchFamily="34" charset="0"/>
              </a:rPr>
              <a:t>4. N¬i næ ra phong trµo X« viÕt?</a:t>
            </a:r>
          </a:p>
        </p:txBody>
      </p:sp>
      <p:sp>
        <p:nvSpPr>
          <p:cNvPr id="14097" name="Rectangle 2833"/>
          <p:cNvSpPr>
            <a:spLocks noChangeArrowheads="1"/>
          </p:cNvSpPr>
          <p:nvPr/>
        </p:nvSpPr>
        <p:spPr bwMode="auto">
          <a:xfrm>
            <a:off x="3429000" y="2286000"/>
            <a:ext cx="2281238" cy="485775"/>
          </a:xfrm>
          <a:prstGeom prst="rect">
            <a:avLst/>
          </a:prstGeom>
          <a:noFill/>
          <a:ln w="1524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sz="3200" b="1">
                <a:solidFill>
                  <a:srgbClr val="FF3300"/>
                </a:solidFill>
                <a:latin typeface=".VnTime" pitchFamily="34" charset="0"/>
              </a:rPr>
              <a:t>NghÖ - TÜnh</a:t>
            </a:r>
          </a:p>
        </p:txBody>
      </p:sp>
      <p:sp>
        <p:nvSpPr>
          <p:cNvPr id="14098" name="Rectangle 2834"/>
          <p:cNvSpPr>
            <a:spLocks noChangeArrowheads="1"/>
          </p:cNvSpPr>
          <p:nvPr/>
        </p:nvSpPr>
        <p:spPr bwMode="auto">
          <a:xfrm>
            <a:off x="0" y="4343400"/>
            <a:ext cx="7959725" cy="436563"/>
          </a:xfrm>
          <a:prstGeom prst="rect">
            <a:avLst/>
          </a:prstGeom>
          <a:noFill/>
          <a:ln w="1524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sz="2800" b="1">
                <a:solidFill>
                  <a:srgbClr val="FF3300"/>
                </a:solidFill>
                <a:latin typeface=".VnTime" pitchFamily="34" charset="0"/>
              </a:rPr>
              <a:t>5. Phong trµo yªu n­íc sau cuéc ph¶n c«ng ë HuÕ?</a:t>
            </a:r>
          </a:p>
        </p:txBody>
      </p:sp>
      <p:sp>
        <p:nvSpPr>
          <p:cNvPr id="14099" name="Rectangle 2835"/>
          <p:cNvSpPr>
            <a:spLocks noChangeArrowheads="1"/>
          </p:cNvSpPr>
          <p:nvPr/>
        </p:nvSpPr>
        <p:spPr bwMode="auto">
          <a:xfrm rot="10715976" flipV="1">
            <a:off x="2808288" y="3756025"/>
            <a:ext cx="2898775" cy="438150"/>
          </a:xfrm>
          <a:prstGeom prst="rect">
            <a:avLst/>
          </a:prstGeom>
          <a:noFill/>
          <a:ln w="1524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sz="2800" b="1">
                <a:latin typeface=".VnTime" pitchFamily="34" charset="0"/>
              </a:rPr>
              <a:t>CÇn V ­¬ng</a:t>
            </a:r>
          </a:p>
        </p:txBody>
      </p:sp>
      <p:sp>
        <p:nvSpPr>
          <p:cNvPr id="14100" name="Rectangle 2836"/>
          <p:cNvSpPr>
            <a:spLocks noChangeArrowheads="1"/>
          </p:cNvSpPr>
          <p:nvPr/>
        </p:nvSpPr>
        <p:spPr bwMode="auto">
          <a:xfrm>
            <a:off x="0" y="2743200"/>
            <a:ext cx="9144000" cy="523875"/>
          </a:xfrm>
          <a:prstGeom prst="rect">
            <a:avLst/>
          </a:prstGeom>
          <a:noFill/>
          <a:ln w="1524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solidFill>
                  <a:srgbClr val="FF3300"/>
                </a:solidFill>
                <a:latin typeface=".VnTime" pitchFamily="34" charset="0"/>
              </a:rPr>
              <a:t>6. Cuộc </a:t>
            </a:r>
            <a:r>
              <a:rPr lang="en-US" sz="2800" b="1">
                <a:solidFill>
                  <a:srgbClr val="FF3300"/>
                </a:solidFill>
                <a:latin typeface="Times New Roman" pitchFamily="18" charset="0"/>
              </a:rPr>
              <a:t>cách mạng</a:t>
            </a:r>
            <a:r>
              <a:rPr lang="en-US" sz="2800" b="1">
                <a:solidFill>
                  <a:srgbClr val="FF3300"/>
                </a:solidFill>
                <a:latin typeface=".VnTime" pitchFamily="34" charset="0"/>
              </a:rPr>
              <a:t> mïa thu diÔn ra trong thêi gian nµy?</a:t>
            </a:r>
          </a:p>
        </p:txBody>
      </p:sp>
      <p:sp>
        <p:nvSpPr>
          <p:cNvPr id="14101" name="Rectangle 2837"/>
          <p:cNvSpPr>
            <a:spLocks noChangeArrowheads="1"/>
          </p:cNvSpPr>
          <p:nvPr/>
        </p:nvSpPr>
        <p:spPr bwMode="auto">
          <a:xfrm>
            <a:off x="4343400" y="3352800"/>
            <a:ext cx="2286000" cy="523875"/>
          </a:xfrm>
          <a:prstGeom prst="rect">
            <a:avLst/>
          </a:prstGeom>
          <a:noFill/>
          <a:ln w="1524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fr-FR" sz="2800" b="1">
                <a:solidFill>
                  <a:srgbClr val="FF3300"/>
                </a:solidFill>
                <a:latin typeface=".VnTime" pitchFamily="34" charset="0"/>
              </a:rPr>
              <a:t>Th¸ng t¸m</a:t>
            </a:r>
          </a:p>
        </p:txBody>
      </p:sp>
      <p:sp>
        <p:nvSpPr>
          <p:cNvPr id="14102" name="Rectangle 2838"/>
          <p:cNvSpPr>
            <a:spLocks noChangeArrowheads="1"/>
          </p:cNvSpPr>
          <p:nvPr/>
        </p:nvSpPr>
        <p:spPr bwMode="auto">
          <a:xfrm>
            <a:off x="914400" y="4800600"/>
            <a:ext cx="6002338" cy="954088"/>
          </a:xfrm>
          <a:prstGeom prst="rect">
            <a:avLst/>
          </a:prstGeom>
          <a:noFill/>
          <a:ln w="1524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sz="2800" b="1">
                <a:solidFill>
                  <a:srgbClr val="FF3300"/>
                </a:solidFill>
                <a:latin typeface=".VnTime" pitchFamily="34" charset="0"/>
              </a:rPr>
              <a:t>7. Theo lÖnh triÒu ®×nh, Tr­¬ng §Þnh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sz="2800" b="1">
                <a:solidFill>
                  <a:srgbClr val="FF3300"/>
                </a:solidFill>
                <a:latin typeface=".VnTime" pitchFamily="34" charset="0"/>
              </a:rPr>
              <a:t> ph¶i vÒ ®©y ®Ó  </a:t>
            </a:r>
            <a:r>
              <a:rPr lang="en-US" sz="2800" b="1">
                <a:solidFill>
                  <a:srgbClr val="FF3300"/>
                </a:solidFill>
                <a:latin typeface="Times New Roman" pitchFamily="18" charset="0"/>
              </a:rPr>
              <a:t>nhận chức</a:t>
            </a:r>
            <a:r>
              <a:rPr lang="en-US" sz="2800" b="1">
                <a:solidFill>
                  <a:srgbClr val="FF3300"/>
                </a:solidFill>
                <a:latin typeface=".VnTime" pitchFamily="34" charset="0"/>
              </a:rPr>
              <a:t> l·nh binh?</a:t>
            </a:r>
          </a:p>
        </p:txBody>
      </p:sp>
      <p:sp>
        <p:nvSpPr>
          <p:cNvPr id="14103" name="Rectangle 2839"/>
          <p:cNvSpPr>
            <a:spLocks noChangeArrowheads="1"/>
          </p:cNvSpPr>
          <p:nvPr/>
        </p:nvSpPr>
        <p:spPr bwMode="auto">
          <a:xfrm>
            <a:off x="3429000" y="2743200"/>
            <a:ext cx="1671638" cy="523875"/>
          </a:xfrm>
          <a:prstGeom prst="rect">
            <a:avLst/>
          </a:prstGeom>
          <a:noFill/>
          <a:ln w="1524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en-US" sz="2800" b="1">
                <a:latin typeface=".VnTime" pitchFamily="34" charset="0"/>
              </a:rPr>
              <a:t>An Giang</a:t>
            </a:r>
          </a:p>
        </p:txBody>
      </p:sp>
      <p:sp>
        <p:nvSpPr>
          <p:cNvPr id="14104" name="Rectangle 2840"/>
          <p:cNvSpPr>
            <a:spLocks noChangeArrowheads="1"/>
          </p:cNvSpPr>
          <p:nvPr/>
        </p:nvSpPr>
        <p:spPr bwMode="auto">
          <a:xfrm>
            <a:off x="1524000" y="2971800"/>
            <a:ext cx="6316663" cy="1039813"/>
          </a:xfrm>
          <a:prstGeom prst="rect">
            <a:avLst/>
          </a:prstGeom>
          <a:noFill/>
          <a:ln w="1524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fr-FR" sz="2800" b="1">
                <a:solidFill>
                  <a:srgbClr val="FF3300"/>
                </a:solidFill>
                <a:latin typeface=".VnTime" pitchFamily="34" charset="0"/>
              </a:rPr>
              <a:t>8. Nh©n d©n  </a:t>
            </a:r>
            <a:r>
              <a:rPr lang="fr-FR" sz="2800" b="1">
                <a:solidFill>
                  <a:srgbClr val="FF3300"/>
                </a:solidFill>
                <a:latin typeface="Times New Roman" pitchFamily="18" charset="0"/>
              </a:rPr>
              <a:t>các </a:t>
            </a:r>
            <a:r>
              <a:rPr lang="fr-FR" sz="2800" b="1">
                <a:solidFill>
                  <a:srgbClr val="FF3300"/>
                </a:solidFill>
                <a:latin typeface=".VnTime" pitchFamily="34" charset="0"/>
              </a:rPr>
              <a:t>huyÖn nµy ®· tham gia</a:t>
            </a:r>
          </a:p>
          <a:p>
            <a:pPr eaLnBrk="1" hangingPunct="1">
              <a:spcBef>
                <a:spcPct val="20000"/>
              </a:spcBef>
            </a:pPr>
            <a:r>
              <a:rPr lang="fr-FR" sz="2800" b="1">
                <a:solidFill>
                  <a:srgbClr val="FF3300"/>
                </a:solidFill>
                <a:latin typeface=".VnTime" pitchFamily="34" charset="0"/>
              </a:rPr>
              <a:t> cuéc biÓu t×nh ngµy 12/9/ 1930</a:t>
            </a:r>
          </a:p>
        </p:txBody>
      </p:sp>
      <p:sp>
        <p:nvSpPr>
          <p:cNvPr id="14105" name="Rectangle 2841"/>
          <p:cNvSpPr>
            <a:spLocks noChangeArrowheads="1"/>
          </p:cNvSpPr>
          <p:nvPr/>
        </p:nvSpPr>
        <p:spPr bwMode="auto">
          <a:xfrm>
            <a:off x="4800600" y="3886200"/>
            <a:ext cx="2743200" cy="954088"/>
          </a:xfrm>
          <a:prstGeom prst="rect">
            <a:avLst/>
          </a:prstGeom>
          <a:noFill/>
          <a:ln w="1524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fr-FR" sz="2800" b="1">
                <a:latin typeface=".VnTime" pitchFamily="34" charset="0"/>
              </a:rPr>
              <a:t>Nam §µn, </a:t>
            </a:r>
            <a:r>
              <a:rPr lang="fr-FR" sz="2800" b="1">
                <a:latin typeface="Times New Roman" pitchFamily="18" charset="0"/>
              </a:rPr>
              <a:t>Hưng Nguyên</a:t>
            </a:r>
          </a:p>
        </p:txBody>
      </p:sp>
      <p:sp>
        <p:nvSpPr>
          <p:cNvPr id="14106" name="Rectangle 2842"/>
          <p:cNvSpPr>
            <a:spLocks noChangeArrowheads="1"/>
          </p:cNvSpPr>
          <p:nvPr/>
        </p:nvSpPr>
        <p:spPr bwMode="auto">
          <a:xfrm>
            <a:off x="2057400" y="1295400"/>
            <a:ext cx="6400800" cy="954088"/>
          </a:xfrm>
          <a:prstGeom prst="rect">
            <a:avLst/>
          </a:prstGeom>
          <a:noFill/>
          <a:ln w="1524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fr-FR" sz="2800" b="1">
                <a:solidFill>
                  <a:srgbClr val="FF3300"/>
                </a:solidFill>
                <a:latin typeface=".VnTime" pitchFamily="34" charset="0"/>
              </a:rPr>
              <a:t>9. Tªn qu¶ng tr­êng </a:t>
            </a:r>
            <a:r>
              <a:rPr lang="fr-FR" sz="2800" b="1">
                <a:solidFill>
                  <a:srgbClr val="FF3300"/>
                </a:solidFill>
                <a:latin typeface="Times New Roman" pitchFamily="18" charset="0"/>
              </a:rPr>
              <a:t>nơi </a:t>
            </a:r>
            <a:r>
              <a:rPr lang="fr-FR" sz="2800" b="1">
                <a:solidFill>
                  <a:srgbClr val="FF3300"/>
                </a:solidFill>
                <a:latin typeface=".VnTime" pitchFamily="34" charset="0"/>
              </a:rPr>
              <a:t>B¸c Hå </a:t>
            </a:r>
          </a:p>
          <a:p>
            <a:pPr eaLnBrk="1" hangingPunct="1"/>
            <a:r>
              <a:rPr lang="fr-FR" sz="2800" b="1">
                <a:solidFill>
                  <a:srgbClr val="FF3300"/>
                </a:solidFill>
                <a:latin typeface=".VnTime" pitchFamily="34" charset="0"/>
              </a:rPr>
              <a:t>®äc Tuyªn ng«n ®éc lËp?</a:t>
            </a:r>
          </a:p>
        </p:txBody>
      </p:sp>
      <p:sp>
        <p:nvSpPr>
          <p:cNvPr id="14107" name="Rectangle 2843"/>
          <p:cNvSpPr>
            <a:spLocks noGrp="1" noChangeArrowheads="1"/>
          </p:cNvSpPr>
          <p:nvPr>
            <p:ph type="body" idx="1"/>
          </p:nvPr>
        </p:nvSpPr>
        <p:spPr>
          <a:xfrm>
            <a:off x="6096000" y="2743200"/>
            <a:ext cx="2819400" cy="990600"/>
          </a:xfrm>
        </p:spPr>
        <p:txBody>
          <a:bodyPr/>
          <a:lstStyle/>
          <a:p>
            <a:pPr eaLnBrk="1" hangingPunct="1">
              <a:defRPr/>
            </a:pPr>
            <a:endParaRPr lang="fr-FR" sz="2800" b="1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fr-FR" sz="2400" b="1" dirty="0" smtClean="0"/>
              <a:t>              Ba </a:t>
            </a:r>
            <a:r>
              <a:rPr lang="fr-FR" sz="2400" b="1" dirty="0" err="1" smtClean="0"/>
              <a:t>Đình</a:t>
            </a:r>
            <a:endParaRPr lang="fr-FR" sz="2400" b="1" dirty="0" smtClean="0"/>
          </a:p>
        </p:txBody>
      </p:sp>
      <p:sp>
        <p:nvSpPr>
          <p:cNvPr id="14108" name="Rectangle 2844"/>
          <p:cNvSpPr>
            <a:spLocks noChangeArrowheads="1"/>
          </p:cNvSpPr>
          <p:nvPr/>
        </p:nvSpPr>
        <p:spPr bwMode="auto">
          <a:xfrm>
            <a:off x="838200" y="1600200"/>
            <a:ext cx="6858000" cy="954088"/>
          </a:xfrm>
          <a:prstGeom prst="rect">
            <a:avLst/>
          </a:prstGeom>
          <a:noFill/>
          <a:ln w="1524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fr-FR" sz="2800" b="1">
                <a:solidFill>
                  <a:srgbClr val="FF3300"/>
                </a:solidFill>
                <a:latin typeface=".VnTime" pitchFamily="34" charset="0"/>
              </a:rPr>
              <a:t>10. Giai cÊp xuÊt hiÖn ë n­íc ta khi</a:t>
            </a:r>
          </a:p>
          <a:p>
            <a:pPr algn="ctr" eaLnBrk="1" hangingPunct="1"/>
            <a:r>
              <a:rPr lang="fr-FR" sz="2800" b="1">
                <a:solidFill>
                  <a:srgbClr val="FF3300"/>
                </a:solidFill>
                <a:latin typeface=".VnTime" pitchFamily="34" charset="0"/>
              </a:rPr>
              <a:t> thùc d©n </a:t>
            </a:r>
            <a:r>
              <a:rPr lang="fr-FR" sz="2800" b="1">
                <a:solidFill>
                  <a:srgbClr val="FF0000"/>
                </a:solidFill>
                <a:latin typeface=".VnTime" pitchFamily="34" charset="0"/>
              </a:rPr>
              <a:t>Ph¸p ®« hé?</a:t>
            </a:r>
            <a:endParaRPr lang="en-US" sz="2800" b="1">
              <a:solidFill>
                <a:srgbClr val="FF0000"/>
              </a:solidFill>
              <a:latin typeface=".VnTime" pitchFamily="34" charset="0"/>
            </a:endParaRPr>
          </a:p>
        </p:txBody>
      </p:sp>
      <p:sp>
        <p:nvSpPr>
          <p:cNvPr id="14109" name="Rectangle 2845"/>
          <p:cNvSpPr>
            <a:spLocks noChangeArrowheads="1"/>
          </p:cNvSpPr>
          <p:nvPr/>
        </p:nvSpPr>
        <p:spPr bwMode="auto">
          <a:xfrm>
            <a:off x="4419600" y="838200"/>
            <a:ext cx="2159000" cy="523875"/>
          </a:xfrm>
          <a:prstGeom prst="rect">
            <a:avLst/>
          </a:prstGeom>
          <a:noFill/>
          <a:ln w="1524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en-US" sz="2800" b="1">
                <a:latin typeface=".VnTime" pitchFamily="34" charset="0"/>
              </a:rPr>
              <a:t>C«ng Nh©n</a:t>
            </a:r>
          </a:p>
        </p:txBody>
      </p:sp>
      <p:sp>
        <p:nvSpPr>
          <p:cNvPr id="14110" name="Rectangle 2846"/>
          <p:cNvSpPr>
            <a:spLocks noChangeArrowheads="1"/>
          </p:cNvSpPr>
          <p:nvPr/>
        </p:nvSpPr>
        <p:spPr bwMode="auto">
          <a:xfrm>
            <a:off x="3276600" y="2209800"/>
            <a:ext cx="4572000" cy="954088"/>
          </a:xfrm>
          <a:prstGeom prst="rect">
            <a:avLst/>
          </a:prstGeom>
          <a:noFill/>
          <a:ln w="1524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solidFill>
                  <a:srgbClr val="FF3300"/>
                </a:solidFill>
                <a:latin typeface=".VnTime" pitchFamily="34" charset="0"/>
              </a:rPr>
              <a:t>11. N¬i diÔn ra héi nghÞ </a:t>
            </a:r>
          </a:p>
          <a:p>
            <a:pPr eaLnBrk="1" hangingPunct="1"/>
            <a:r>
              <a:rPr lang="en-US" sz="2800" b="1">
                <a:solidFill>
                  <a:srgbClr val="FF3300"/>
                </a:solidFill>
                <a:latin typeface=".VnTime" pitchFamily="34" charset="0"/>
              </a:rPr>
              <a:t>thµnh lËp §¶ng CSV N?</a:t>
            </a:r>
          </a:p>
        </p:txBody>
      </p:sp>
      <p:sp>
        <p:nvSpPr>
          <p:cNvPr id="14111" name="Rectangle 2847"/>
          <p:cNvSpPr>
            <a:spLocks noChangeArrowheads="1"/>
          </p:cNvSpPr>
          <p:nvPr/>
        </p:nvSpPr>
        <p:spPr bwMode="auto">
          <a:xfrm>
            <a:off x="3886200" y="1981200"/>
            <a:ext cx="1951038" cy="523875"/>
          </a:xfrm>
          <a:prstGeom prst="rect">
            <a:avLst/>
          </a:prstGeom>
          <a:noFill/>
          <a:ln w="1524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en-US" sz="2800" b="1">
                <a:latin typeface=".VnTime" pitchFamily="34" charset="0"/>
              </a:rPr>
              <a:t>Hång K«ng</a:t>
            </a:r>
          </a:p>
        </p:txBody>
      </p:sp>
      <p:sp>
        <p:nvSpPr>
          <p:cNvPr id="14112" name="Rectangle 2848"/>
          <p:cNvSpPr>
            <a:spLocks noChangeArrowheads="1"/>
          </p:cNvSpPr>
          <p:nvPr/>
        </p:nvSpPr>
        <p:spPr bwMode="auto">
          <a:xfrm>
            <a:off x="3886200" y="4572000"/>
            <a:ext cx="5486400" cy="954088"/>
          </a:xfrm>
          <a:prstGeom prst="rect">
            <a:avLst/>
          </a:prstGeom>
          <a:noFill/>
          <a:ln w="1524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solidFill>
                  <a:srgbClr val="FF3300"/>
                </a:solidFill>
                <a:latin typeface=".VnTime" pitchFamily="34" charset="0"/>
              </a:rPr>
              <a:t>12. CM th¸ng 8 ®· gi¶i tho¸t </a:t>
            </a:r>
          </a:p>
          <a:p>
            <a:pPr eaLnBrk="1" hangingPunct="1"/>
            <a:r>
              <a:rPr lang="en-US" sz="2800" b="1">
                <a:solidFill>
                  <a:srgbClr val="FF3300"/>
                </a:solidFill>
                <a:latin typeface=".VnTime" pitchFamily="34" charset="0"/>
              </a:rPr>
              <a:t>d©n ta khái kiÕp ng­êi nµy?</a:t>
            </a:r>
          </a:p>
        </p:txBody>
      </p:sp>
      <p:sp>
        <p:nvSpPr>
          <p:cNvPr id="14113" name="Rectangle 2849"/>
          <p:cNvSpPr>
            <a:spLocks noChangeArrowheads="1"/>
          </p:cNvSpPr>
          <p:nvPr/>
        </p:nvSpPr>
        <p:spPr bwMode="auto">
          <a:xfrm>
            <a:off x="4343400" y="3733800"/>
            <a:ext cx="971550" cy="523875"/>
          </a:xfrm>
          <a:prstGeom prst="rect">
            <a:avLst/>
          </a:prstGeom>
          <a:noFill/>
          <a:ln w="1524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en-US" sz="2800" b="1">
                <a:latin typeface=".VnTime" pitchFamily="34" charset="0"/>
              </a:rPr>
              <a:t>N« lÖ</a:t>
            </a:r>
          </a:p>
        </p:txBody>
      </p:sp>
      <p:sp>
        <p:nvSpPr>
          <p:cNvPr id="14114" name="Rectangle 2850"/>
          <p:cNvSpPr>
            <a:spLocks noChangeArrowheads="1"/>
          </p:cNvSpPr>
          <p:nvPr/>
        </p:nvSpPr>
        <p:spPr bwMode="auto">
          <a:xfrm>
            <a:off x="0" y="4724400"/>
            <a:ext cx="4876800" cy="954088"/>
          </a:xfrm>
          <a:prstGeom prst="rect">
            <a:avLst/>
          </a:prstGeom>
          <a:noFill/>
          <a:ln w="1524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solidFill>
                  <a:srgbClr val="FF3300"/>
                </a:solidFill>
                <a:latin typeface=".VnTime" pitchFamily="34" charset="0"/>
              </a:rPr>
              <a:t>13. Ng­êi chñ chiÕn trong </a:t>
            </a:r>
          </a:p>
          <a:p>
            <a:pPr eaLnBrk="1" hangingPunct="1"/>
            <a:r>
              <a:rPr lang="en-US" sz="2800" b="1">
                <a:solidFill>
                  <a:srgbClr val="FF3300"/>
                </a:solidFill>
                <a:latin typeface=".VnTime" pitchFamily="34" charset="0"/>
              </a:rPr>
              <a:t>triÒu ®×nh nhµ NguyÔn?</a:t>
            </a:r>
          </a:p>
        </p:txBody>
      </p:sp>
      <p:sp>
        <p:nvSpPr>
          <p:cNvPr id="14115" name="Rectangle 2851"/>
          <p:cNvSpPr>
            <a:spLocks noChangeArrowheads="1"/>
          </p:cNvSpPr>
          <p:nvPr/>
        </p:nvSpPr>
        <p:spPr bwMode="auto">
          <a:xfrm>
            <a:off x="4953000" y="4648200"/>
            <a:ext cx="2819400" cy="523875"/>
          </a:xfrm>
          <a:prstGeom prst="rect">
            <a:avLst/>
          </a:prstGeom>
          <a:noFill/>
          <a:ln w="1524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fr-FR" sz="2800" b="1">
                <a:latin typeface=".VnTime" pitchFamily="34" charset="0"/>
              </a:rPr>
              <a:t>T«n ThÊt ThuyÕt</a:t>
            </a:r>
          </a:p>
        </p:txBody>
      </p:sp>
      <p:sp>
        <p:nvSpPr>
          <p:cNvPr id="14116" name="Rectangle 2852"/>
          <p:cNvSpPr>
            <a:spLocks noChangeArrowheads="1"/>
          </p:cNvSpPr>
          <p:nvPr/>
        </p:nvSpPr>
        <p:spPr bwMode="auto">
          <a:xfrm>
            <a:off x="381000" y="4038600"/>
            <a:ext cx="4826000" cy="523875"/>
          </a:xfrm>
          <a:prstGeom prst="rect">
            <a:avLst/>
          </a:prstGeom>
          <a:noFill/>
          <a:ln w="1524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fr-FR" sz="2800" b="1">
                <a:solidFill>
                  <a:srgbClr val="FF3300"/>
                </a:solidFill>
                <a:latin typeface=".VnTime" pitchFamily="34" charset="0"/>
              </a:rPr>
              <a:t>14. Ng­êi lËp ra héi Duy T©n?</a:t>
            </a:r>
            <a:endParaRPr lang="en-US" sz="2800" b="1">
              <a:solidFill>
                <a:srgbClr val="FF3300"/>
              </a:solidFill>
              <a:latin typeface=".VnTime" pitchFamily="34" charset="0"/>
            </a:endParaRPr>
          </a:p>
        </p:txBody>
      </p:sp>
      <p:sp>
        <p:nvSpPr>
          <p:cNvPr id="14117" name="Rectangle 2853"/>
          <p:cNvSpPr>
            <a:spLocks noChangeArrowheads="1"/>
          </p:cNvSpPr>
          <p:nvPr/>
        </p:nvSpPr>
        <p:spPr bwMode="auto">
          <a:xfrm>
            <a:off x="4114800" y="5257800"/>
            <a:ext cx="2522538" cy="523875"/>
          </a:xfrm>
          <a:prstGeom prst="rect">
            <a:avLst/>
          </a:prstGeom>
          <a:noFill/>
          <a:ln w="1524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en-US" sz="2800" b="1">
                <a:latin typeface=".VnTime" pitchFamily="34" charset="0"/>
              </a:rPr>
              <a:t>Phan Béi Ch©u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4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5" dur="500"/>
                                        <p:tgtEl>
                                          <p:spTgt spid="140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0" dur="500"/>
                                        <p:tgtEl>
                                          <p:spTgt spid="140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40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40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140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4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7" dur="2000"/>
                                        <p:tgtEl>
                                          <p:spTgt spid="140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0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5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42" dur="2000"/>
                                        <p:tgtEl>
                                          <p:spTgt spid="140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/>
                                        <p:tgtEl>
                                          <p:spTgt spid="140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/>
                                        <p:tgtEl>
                                          <p:spTgt spid="140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40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40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4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0" dur="2000"/>
                                        <p:tgtEl>
                                          <p:spTgt spid="140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5" dur="500"/>
                                        <p:tgtEl>
                                          <p:spTgt spid="140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500"/>
                                        <p:tgtEl>
                                          <p:spTgt spid="14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9" dur="500"/>
                                        <p:tgtEl>
                                          <p:spTgt spid="140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4" dur="500"/>
                                        <p:tgtEl>
                                          <p:spTgt spid="140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0" dur="500"/>
                                        <p:tgtEl>
                                          <p:spTgt spid="1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40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40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1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1" dur="500"/>
                                        <p:tgtEl>
                                          <p:spTgt spid="140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45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06" dur="2000"/>
                                        <p:tgtEl>
                                          <p:spTgt spid="140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2000"/>
                                        <p:tgtEl>
                                          <p:spTgt spid="140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2000"/>
                                        <p:tgtEl>
                                          <p:spTgt spid="140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4" dur="500"/>
                                        <p:tgtEl>
                                          <p:spTgt spid="1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14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14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1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5" dur="500"/>
                                        <p:tgtEl>
                                          <p:spTgt spid="1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45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30" dur="2000"/>
                                        <p:tgtEl>
                                          <p:spTgt spid="141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2000"/>
                                        <p:tgtEl>
                                          <p:spTgt spid="14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2000"/>
                                        <p:tgtEl>
                                          <p:spTgt spid="14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14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14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0" dur="1000"/>
                                        <p:tgtEl>
                                          <p:spTgt spid="1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14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14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7" dur="1000"/>
                                        <p:tgtEl>
                                          <p:spTgt spid="14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51" dur="500"/>
                                        <p:tgtEl>
                                          <p:spTgt spid="14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56" dur="500"/>
                                        <p:tgtEl>
                                          <p:spTgt spid="14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2" dur="500"/>
                                        <p:tgtEl>
                                          <p:spTgt spid="1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14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141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9" dur="1000"/>
                                        <p:tgtEl>
                                          <p:spTgt spid="1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73" dur="2000"/>
                                        <p:tgtEl>
                                          <p:spTgt spid="141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78" dur="500"/>
                                        <p:tgtEl>
                                          <p:spTgt spid="141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4" dur="500"/>
                                        <p:tgtEl>
                                          <p:spTgt spid="1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14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1000" fill="hold"/>
                                        <p:tgtEl>
                                          <p:spTgt spid="14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1" dur="1000"/>
                                        <p:tgtEl>
                                          <p:spTgt spid="14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95" dur="2000"/>
                                        <p:tgtEl>
                                          <p:spTgt spid="14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0" dur="500"/>
                                        <p:tgtEl>
                                          <p:spTgt spid="14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500"/>
                                        <p:tgtEl>
                                          <p:spTgt spid="14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2" dur="500"/>
                                        <p:tgtEl>
                                          <p:spTgt spid="14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2" dur="1000" fill="hold"/>
                                        <p:tgtEl>
                                          <p:spTgt spid="14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1000" fill="hold"/>
                                        <p:tgtEl>
                                          <p:spTgt spid="14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4" dur="1000"/>
                                        <p:tgtEl>
                                          <p:spTgt spid="1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8" dur="500"/>
                                        <p:tgtEl>
                                          <p:spTgt spid="141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23" dur="2000"/>
                                        <p:tgtEl>
                                          <p:spTgt spid="141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9" dur="1000" fill="hold"/>
                                        <p:tgtEl>
                                          <p:spTgt spid="14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1000" fill="hold"/>
                                        <p:tgtEl>
                                          <p:spTgt spid="14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1" dur="1000"/>
                                        <p:tgtEl>
                                          <p:spTgt spid="1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>
                      <p:stCondLst>
                        <p:cond delay="indefinite"/>
                      </p:stCondLst>
                      <p:childTnLst>
                        <p:par>
                          <p:cTn id="233" fill="hold">
                            <p:stCondLst>
                              <p:cond delay="0"/>
                            </p:stCondLst>
                            <p:childTnLst>
                              <p:par>
                                <p:cTn id="234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3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1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3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38" dur="1000"/>
                                        <p:tgtEl>
                                          <p:spTgt spid="1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42" dur="2000"/>
                                        <p:tgtEl>
                                          <p:spTgt spid="141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4" fill="hold">
                      <p:stCondLst>
                        <p:cond delay="indefinite"/>
                      </p:stCondLst>
                      <p:childTnLst>
                        <p:par>
                          <p:cTn id="245" fill="hold">
                            <p:stCondLst>
                              <p:cond delay="0"/>
                            </p:stCondLst>
                            <p:childTnLst>
                              <p:par>
                                <p:cTn id="246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47" dur="500"/>
                                        <p:tgtEl>
                                          <p:spTgt spid="141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5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1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5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55" dur="1000"/>
                                        <p:tgtEl>
                                          <p:spTgt spid="14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>
                      <p:stCondLst>
                        <p:cond delay="indefinite"/>
                      </p:stCondLst>
                      <p:childTnLst>
                        <p:par>
                          <p:cTn id="257" fill="hold">
                            <p:stCondLst>
                              <p:cond delay="0"/>
                            </p:stCondLst>
                            <p:childTnLst>
                              <p:par>
                                <p:cTn id="258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6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1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6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62" dur="1000"/>
                                        <p:tgtEl>
                                          <p:spTgt spid="14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>
                      <p:stCondLst>
                        <p:cond delay="indefinite"/>
                      </p:stCondLst>
                      <p:childTnLst>
                        <p:par>
                          <p:cTn id="264" fill="hold">
                            <p:stCondLst>
                              <p:cond delay="0"/>
                            </p:stCondLst>
                            <p:childTnLst>
                              <p:par>
                                <p:cTn id="265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66" dur="2000"/>
                                        <p:tgtEl>
                                          <p:spTgt spid="141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8" fill="hold">
                      <p:stCondLst>
                        <p:cond delay="indefinite"/>
                      </p:stCondLst>
                      <p:childTnLst>
                        <p:par>
                          <p:cTn id="269" fill="hold">
                            <p:stCondLst>
                              <p:cond delay="0"/>
                            </p:stCondLst>
                            <p:childTnLst>
                              <p:par>
                                <p:cTn id="270" presetID="45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71" dur="2000"/>
                                        <p:tgtEl>
                                          <p:spTgt spid="141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2" dur="2000"/>
                                        <p:tgtEl>
                                          <p:spTgt spid="14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3" dur="2000"/>
                                        <p:tgtEl>
                                          <p:spTgt spid="14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5" fill="hold">
                      <p:stCondLst>
                        <p:cond delay="indefinite"/>
                      </p:stCondLst>
                      <p:childTnLst>
                        <p:par>
                          <p:cTn id="276" fill="hold">
                            <p:stCondLst>
                              <p:cond delay="0"/>
                            </p:stCondLst>
                            <p:childTnLst>
                              <p:par>
                                <p:cTn id="277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9" dur="1000" fill="hold"/>
                                        <p:tgtEl>
                                          <p:spTgt spid="141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0" dur="1000" fill="hold"/>
                                        <p:tgtEl>
                                          <p:spTgt spid="141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1" dur="1000"/>
                                        <p:tgtEl>
                                          <p:spTgt spid="14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2" fill="hold">
                      <p:stCondLst>
                        <p:cond delay="indefinite"/>
                      </p:stCondLst>
                      <p:childTnLst>
                        <p:par>
                          <p:cTn id="283" fill="hold">
                            <p:stCondLst>
                              <p:cond delay="0"/>
                            </p:stCondLst>
                            <p:childTnLst>
                              <p:par>
                                <p:cTn id="28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6" dur="1000" fill="hold"/>
                                        <p:tgtEl>
                                          <p:spTgt spid="14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7" dur="1000" fill="hold"/>
                                        <p:tgtEl>
                                          <p:spTgt spid="14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8" dur="1000"/>
                                        <p:tgtEl>
                                          <p:spTgt spid="14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9" fill="hold">
                      <p:stCondLst>
                        <p:cond delay="indefinite"/>
                      </p:stCondLst>
                      <p:childTnLst>
                        <p:par>
                          <p:cTn id="290" fill="hold">
                            <p:stCondLst>
                              <p:cond delay="0"/>
                            </p:stCondLst>
                            <p:childTnLst>
                              <p:par>
                                <p:cTn id="291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92" dur="2000"/>
                                        <p:tgtEl>
                                          <p:spTgt spid="14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4" fill="hold">
                      <p:stCondLst>
                        <p:cond delay="indefinite"/>
                      </p:stCondLst>
                      <p:childTnLst>
                        <p:par>
                          <p:cTn id="295" fill="hold">
                            <p:stCondLst>
                              <p:cond delay="0"/>
                            </p:stCondLst>
                            <p:childTnLst>
                              <p:par>
                                <p:cTn id="296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97" dur="500"/>
                                        <p:tgtEl>
                                          <p:spTgt spid="14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8" dur="500"/>
                                        <p:tgtEl>
                                          <p:spTgt spid="14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0" fill="hold">
                      <p:stCondLst>
                        <p:cond delay="indefinite"/>
                      </p:stCondLst>
                      <p:childTnLst>
                        <p:par>
                          <p:cTn id="301" fill="hold">
                            <p:stCondLst>
                              <p:cond delay="0"/>
                            </p:stCondLst>
                            <p:childTnLst>
                              <p:par>
                                <p:cTn id="30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4" dur="1000" fill="hold"/>
                                        <p:tgtEl>
                                          <p:spTgt spid="14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5" dur="1000" fill="hold"/>
                                        <p:tgtEl>
                                          <p:spTgt spid="14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6" dur="1000"/>
                                        <p:tgtEl>
                                          <p:spTgt spid="14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7" fill="hold">
                      <p:stCondLst>
                        <p:cond delay="indefinite"/>
                      </p:stCondLst>
                      <p:childTnLst>
                        <p:par>
                          <p:cTn id="308" fill="hold">
                            <p:stCondLst>
                              <p:cond delay="0"/>
                            </p:stCondLst>
                            <p:childTnLst>
                              <p:par>
                                <p:cTn id="309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1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1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13" dur="1000"/>
                                        <p:tgtEl>
                                          <p:spTgt spid="14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90" grpId="0"/>
      <p:bldP spid="14090" grpId="1"/>
      <p:bldP spid="14091" grpId="0"/>
      <p:bldP spid="14091" grpId="1"/>
      <p:bldP spid="14092" grpId="0" build="allAtOnce"/>
      <p:bldP spid="14093" grpId="0"/>
      <p:bldP spid="14093" grpId="1"/>
      <p:bldP spid="14094" grpId="0"/>
      <p:bldP spid="14094" grpId="1"/>
      <p:bldP spid="14095" grpId="0"/>
      <p:bldP spid="14095" grpId="1"/>
      <p:bldP spid="14096" grpId="0"/>
      <p:bldP spid="14096" grpId="1"/>
      <p:bldP spid="14097" grpId="0"/>
      <p:bldP spid="14097" grpId="1"/>
      <p:bldP spid="14098" grpId="0"/>
      <p:bldP spid="14098" grpId="1"/>
      <p:bldP spid="14099" grpId="0"/>
      <p:bldP spid="14099" grpId="1"/>
      <p:bldP spid="14100" grpId="0" build="allAtOnce"/>
      <p:bldP spid="14101" grpId="0"/>
      <p:bldP spid="14101" grpId="1"/>
      <p:bldP spid="14102" grpId="0"/>
      <p:bldP spid="14102" grpId="1"/>
      <p:bldP spid="14103" grpId="0" build="allAtOnce"/>
      <p:bldP spid="14104" grpId="0"/>
      <p:bldP spid="14104" grpId="1"/>
      <p:bldP spid="14105" grpId="0"/>
      <p:bldP spid="14105" grpId="1"/>
      <p:bldP spid="14106" grpId="0"/>
      <p:bldP spid="14106" grpId="1"/>
      <p:bldP spid="14107" grpId="0" build="p"/>
      <p:bldP spid="14108" grpId="0"/>
      <p:bldP spid="14108" grpId="1"/>
      <p:bldP spid="14109" grpId="0"/>
      <p:bldP spid="14109" grpId="1"/>
      <p:bldP spid="14110" grpId="0"/>
      <p:bldP spid="14110" grpId="1"/>
      <p:bldP spid="14111" grpId="0"/>
      <p:bldP spid="14111" grpId="1"/>
      <p:bldP spid="14112" grpId="0"/>
      <p:bldP spid="14112" grpId="1"/>
      <p:bldP spid="14113" grpId="0"/>
      <p:bldP spid="14113" grpId="1"/>
      <p:bldP spid="14114" grpId="0"/>
      <p:bldP spid="14114" grpId="1"/>
      <p:bldP spid="14115" grpId="0"/>
      <p:bldP spid="14115" grpId="1"/>
      <p:bldP spid="14116" grpId="0"/>
      <p:bldP spid="141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304800" y="1143000"/>
            <a:ext cx="7315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 i="1" u="sng">
                <a:latin typeface="Arial" charset="0"/>
              </a:rPr>
              <a:t>1. Hoàn cảnh nước ta sau Cách mạng tháng Tám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457200" y="2209800"/>
            <a:ext cx="7772400" cy="4459288"/>
            <a:chOff x="192" y="192"/>
            <a:chExt cx="5376" cy="4258"/>
          </a:xfrm>
        </p:grpSpPr>
        <p:pic>
          <p:nvPicPr>
            <p:cNvPr id="7176" name="Picture 8" descr="Quan phap o saigon 194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92" y="192"/>
              <a:ext cx="5376" cy="3794"/>
            </a:xfrm>
            <a:prstGeom prst="rect">
              <a:avLst/>
            </a:prstGeom>
            <a:noFill/>
            <a:ln w="9525">
              <a:solidFill>
                <a:srgbClr val="0033CC"/>
              </a:solidFill>
              <a:miter lim="800000"/>
              <a:headEnd/>
              <a:tailEnd/>
            </a:ln>
          </p:spPr>
        </p:pic>
        <p:sp>
          <p:nvSpPr>
            <p:cNvPr id="7177" name="Text Box 9"/>
            <p:cNvSpPr txBox="1">
              <a:spLocks noChangeArrowheads="1"/>
            </p:cNvSpPr>
            <p:nvPr/>
          </p:nvSpPr>
          <p:spPr bwMode="auto">
            <a:xfrm>
              <a:off x="2063" y="4071"/>
              <a:ext cx="3215" cy="3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000" b="1">
                  <a:latin typeface="VNI-Times" pitchFamily="2" charset="0"/>
                </a:rPr>
                <a:t>Quaân Phaùp ôû Saøi Goøn 1945</a:t>
              </a:r>
            </a:p>
          </p:txBody>
        </p:sp>
      </p:grp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457200" y="1857375"/>
            <a:ext cx="8382000" cy="5000625"/>
            <a:chOff x="192" y="240"/>
            <a:chExt cx="5424" cy="3910"/>
          </a:xfrm>
        </p:grpSpPr>
        <p:pic>
          <p:nvPicPr>
            <p:cNvPr id="7174" name="Picture 11" descr="Quan Anh den Saigon 1945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92" y="240"/>
              <a:ext cx="5424" cy="3600"/>
            </a:xfrm>
            <a:prstGeom prst="rect">
              <a:avLst/>
            </a:prstGeom>
            <a:noFill/>
            <a:ln w="9525">
              <a:solidFill>
                <a:srgbClr val="0033CC"/>
              </a:solidFill>
              <a:miter lim="800000"/>
              <a:headEnd/>
              <a:tailEnd/>
            </a:ln>
          </p:spPr>
        </p:pic>
        <p:sp>
          <p:nvSpPr>
            <p:cNvPr id="7175" name="Text Box 12"/>
            <p:cNvSpPr txBox="1">
              <a:spLocks noChangeArrowheads="1"/>
            </p:cNvSpPr>
            <p:nvPr/>
          </p:nvSpPr>
          <p:spPr bwMode="auto">
            <a:xfrm>
              <a:off x="1536" y="3840"/>
              <a:ext cx="3600" cy="3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000" b="1">
                  <a:latin typeface="VNI-Times" pitchFamily="2" charset="0"/>
                </a:rPr>
                <a:t>Quaân  Anh ñeán  Saøi Goøn 9/1945</a:t>
              </a:r>
            </a:p>
          </p:txBody>
        </p:sp>
      </p:grpSp>
      <p:sp>
        <p:nvSpPr>
          <p:cNvPr id="7173" name="Text Box 13"/>
          <p:cNvSpPr txBox="1">
            <a:spLocks noChangeArrowheads="1"/>
          </p:cNvSpPr>
          <p:nvPr/>
        </p:nvSpPr>
        <p:spPr bwMode="auto">
          <a:xfrm>
            <a:off x="304800" y="0"/>
            <a:ext cx="8534400" cy="83026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2400" b="1" i="1">
                <a:solidFill>
                  <a:srgbClr val="D60093"/>
                </a:solidFill>
                <a:latin typeface="VNI-Times" pitchFamily="2" charset="0"/>
              </a:rPr>
              <a:t>Lịch sử</a:t>
            </a:r>
          </a:p>
          <a:p>
            <a:pPr algn="ctr" eaLnBrk="1" hangingPunct="1"/>
            <a:r>
              <a:rPr lang="en-US" sz="2400" b="1">
                <a:solidFill>
                  <a:srgbClr val="FF0000"/>
                </a:solidFill>
                <a:latin typeface="VNI-Times" pitchFamily="2" charset="0"/>
              </a:rPr>
              <a:t>VÖÔÏT QUA TÌNH THEÁ HIEÅM NGHEØO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4"/>
          <p:cNvGrpSpPr>
            <a:grpSpLocks/>
          </p:cNvGrpSpPr>
          <p:nvPr/>
        </p:nvGrpSpPr>
        <p:grpSpPr bwMode="auto">
          <a:xfrm>
            <a:off x="4800600" y="1447800"/>
            <a:ext cx="4343400" cy="5130800"/>
            <a:chOff x="31" y="0"/>
            <a:chExt cx="3157" cy="4158"/>
          </a:xfrm>
        </p:grpSpPr>
        <p:pic>
          <p:nvPicPr>
            <p:cNvPr id="8198" name="Picture 5" descr="Nan doi 1945_At dau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1" y="0"/>
              <a:ext cx="3157" cy="3829"/>
            </a:xfrm>
            <a:prstGeom prst="rect">
              <a:avLst/>
            </a:prstGeom>
            <a:noFill/>
            <a:ln w="9525">
              <a:solidFill>
                <a:srgbClr val="0000FF"/>
              </a:solidFill>
              <a:miter lim="800000"/>
              <a:headEnd/>
              <a:tailEnd/>
            </a:ln>
          </p:spPr>
        </p:pic>
        <p:sp>
          <p:nvSpPr>
            <p:cNvPr id="8199" name="Text Box 6"/>
            <p:cNvSpPr txBox="1">
              <a:spLocks noChangeArrowheads="1"/>
            </p:cNvSpPr>
            <p:nvPr/>
          </p:nvSpPr>
          <p:spPr bwMode="auto">
            <a:xfrm>
              <a:off x="816" y="3859"/>
              <a:ext cx="1535" cy="2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>
                  <a:latin typeface="VNI-Times" pitchFamily="2" charset="0"/>
                </a:rPr>
                <a:t>Daân ñoùi naêm 1945</a:t>
              </a:r>
            </a:p>
          </p:txBody>
        </p:sp>
      </p:grpSp>
      <p:pic>
        <p:nvPicPr>
          <p:cNvPr id="8195" name="Picture 7" descr="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" y="1447800"/>
            <a:ext cx="4343400" cy="4497388"/>
          </a:xfrm>
          <a:prstGeom prst="rect">
            <a:avLst/>
          </a:prstGeom>
          <a:noFill/>
          <a:ln w="9525">
            <a:solidFill>
              <a:srgbClr val="0033CC"/>
            </a:solidFill>
            <a:miter lim="800000"/>
            <a:headEnd/>
            <a:tailEnd/>
          </a:ln>
        </p:spPr>
      </p:pic>
      <p:sp>
        <p:nvSpPr>
          <p:cNvPr id="8196" name="Text Box 8"/>
          <p:cNvSpPr txBox="1">
            <a:spLocks noChangeArrowheads="1"/>
          </p:cNvSpPr>
          <p:nvPr/>
        </p:nvSpPr>
        <p:spPr bwMode="auto">
          <a:xfrm>
            <a:off x="180975" y="6003925"/>
            <a:ext cx="44196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>
                <a:latin typeface="VNI-Times" pitchFamily="2" charset="0"/>
              </a:rPr>
              <a:t>Xöông cuûa naïn nhaân traän ñoùi 1945 ñöôïc caûi taùng töø caùc hoá choân taäp theå </a:t>
            </a:r>
          </a:p>
          <a:p>
            <a:pPr algn="ctr" eaLnBrk="1" hangingPunct="1"/>
            <a:r>
              <a:rPr lang="en-US">
                <a:latin typeface="VNI-Times" pitchFamily="2" charset="0"/>
              </a:rPr>
              <a:t>(Haø Noäi)</a:t>
            </a:r>
          </a:p>
        </p:txBody>
      </p:sp>
      <p:sp>
        <p:nvSpPr>
          <p:cNvPr id="8197" name="Text Box 9"/>
          <p:cNvSpPr txBox="1">
            <a:spLocks noChangeArrowheads="1"/>
          </p:cNvSpPr>
          <p:nvPr/>
        </p:nvSpPr>
        <p:spPr bwMode="auto">
          <a:xfrm>
            <a:off x="533400" y="152400"/>
            <a:ext cx="8534400" cy="7080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2000" b="1" i="1">
                <a:solidFill>
                  <a:srgbClr val="D60093"/>
                </a:solidFill>
                <a:latin typeface="VNI-Times" pitchFamily="2" charset="0"/>
              </a:rPr>
              <a:t>Lòch söû</a:t>
            </a:r>
          </a:p>
          <a:p>
            <a:pPr algn="ctr" eaLnBrk="1" hangingPunct="1"/>
            <a:r>
              <a:rPr lang="en-US" sz="2000" b="1">
                <a:solidFill>
                  <a:srgbClr val="FF0000"/>
                </a:solidFill>
                <a:latin typeface="VNI-Times" pitchFamily="2" charset="0"/>
              </a:rPr>
              <a:t>VÖÔÏT QUA TÌNH THEÁ HIEÅM NGHEØO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5"/>
          <p:cNvSpPr>
            <a:spLocks noChangeArrowheads="1"/>
          </p:cNvSpPr>
          <p:nvPr/>
        </p:nvSpPr>
        <p:spPr bwMode="auto">
          <a:xfrm>
            <a:off x="1066800" y="3581400"/>
            <a:ext cx="184150" cy="338138"/>
          </a:xfrm>
          <a:prstGeom prst="rect">
            <a:avLst/>
          </a:prstGeom>
          <a:noFill/>
          <a:ln w="28575" algn="ctr">
            <a:noFill/>
            <a:prstDash val="dash"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sz="1600"/>
          </a:p>
        </p:txBody>
      </p:sp>
      <p:sp>
        <p:nvSpPr>
          <p:cNvPr id="9219" name="Rectangle 6"/>
          <p:cNvSpPr>
            <a:spLocks noChangeArrowheads="1"/>
          </p:cNvSpPr>
          <p:nvPr/>
        </p:nvSpPr>
        <p:spPr bwMode="auto">
          <a:xfrm>
            <a:off x="1524000" y="457200"/>
            <a:ext cx="1828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800" b="1">
                <a:latin typeface=".VnTimeH" pitchFamily="34" charset="0"/>
              </a:rPr>
              <a:t>L</a:t>
            </a:r>
            <a:r>
              <a:rPr lang="en-US" sz="2800" b="1">
                <a:latin typeface="Times New Roman" pitchFamily="18" charset="0"/>
              </a:rPr>
              <a:t>ịch sử:</a:t>
            </a:r>
            <a:r>
              <a:rPr lang="en-US" sz="2800" b="1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sz="2800" b="1">
                <a:solidFill>
                  <a:srgbClr val="000099"/>
                </a:solidFill>
                <a:latin typeface=".VnTimeH" pitchFamily="34" charset="0"/>
              </a:rPr>
              <a:t> </a:t>
            </a:r>
            <a:endParaRPr lang="en-US" sz="2800" b="1">
              <a:solidFill>
                <a:srgbClr val="000099"/>
              </a:solidFill>
              <a:latin typeface="Times New Roman" pitchFamily="18" charset="0"/>
            </a:endParaRPr>
          </a:p>
        </p:txBody>
      </p:sp>
      <p:sp>
        <p:nvSpPr>
          <p:cNvPr id="9220" name="WordArt 7"/>
          <p:cNvSpPr>
            <a:spLocks noChangeArrowheads="1" noChangeShapeType="1" noTextEdit="1"/>
          </p:cNvSpPr>
          <p:nvPr/>
        </p:nvSpPr>
        <p:spPr bwMode="auto">
          <a:xfrm>
            <a:off x="4267200" y="381000"/>
            <a:ext cx="3733800" cy="9144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vi-VN" sz="4400" b="1" kern="10">
                <a:ln w="9525">
                  <a:solidFill>
                    <a:srgbClr val="FF0066"/>
                  </a:solidFill>
                  <a:round/>
                  <a:headEnd/>
                  <a:tailEnd/>
                </a:ln>
                <a:solidFill>
                  <a:srgbClr val="FF0066"/>
                </a:solidFill>
                <a:latin typeface="Times New Roman"/>
                <a:cs typeface="Times New Roman"/>
              </a:rPr>
              <a:t>Vượt qua tình thế hiểm nghèo</a:t>
            </a:r>
            <a:endParaRPr lang="en-US" sz="4400" b="1" kern="10">
              <a:ln w="9525">
                <a:solidFill>
                  <a:srgbClr val="FF0066"/>
                </a:solidFill>
                <a:round/>
                <a:headEnd/>
                <a:tailEnd/>
              </a:ln>
              <a:solidFill>
                <a:srgbClr val="FF0066"/>
              </a:solidFill>
              <a:latin typeface="Times New Roman"/>
              <a:cs typeface="Times New Roman"/>
            </a:endParaRPr>
          </a:p>
        </p:txBody>
      </p:sp>
      <p:pic>
        <p:nvPicPr>
          <p:cNvPr id="21512" name="Picture 8" descr="ANd9GcR2BETNPzf79JhPTchrjzSoek6zfBBlsAaQcT0qBb3Iwa7GrII&amp;t=1&amp;usg=__mklhO7npKP4AILIAkZEzB8MOqsk=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0" y="1752600"/>
            <a:ext cx="32004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3" name="Picture 9" descr="ANd9GcSbS22-gjMTIz7_LTM2JqaXmtGAUiNjOmvMFzvEjASwOD5Xd0w&amp;t=1&amp;usg=__oi4aPppl3rj6EjMU6c4v_tE8Z74=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191000"/>
            <a:ext cx="28956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4" name="Picture 10" descr="images (7)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48000" y="4343400"/>
            <a:ext cx="29718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5" name="Picture 11" descr="ANd9GcQsDTxmKmepOAvA0BHnDIxPHAYjFfoWqexSC-GzTP0DbSGEIwY&amp;t=1&amp;usg=__BSlBTAPmqwBA3xiPdR8fNZLhxTU=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1828800"/>
            <a:ext cx="30480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5" name="Text Box 12"/>
          <p:cNvSpPr txBox="1">
            <a:spLocks noChangeArrowheads="1"/>
          </p:cNvSpPr>
          <p:nvPr/>
        </p:nvSpPr>
        <p:spPr bwMode="auto">
          <a:xfrm>
            <a:off x="152400" y="1143000"/>
            <a:ext cx="7315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 i="1" u="sng">
                <a:solidFill>
                  <a:srgbClr val="0033CC"/>
                </a:solidFill>
                <a:latin typeface="Arial" charset="0"/>
              </a:rPr>
              <a:t>1</a:t>
            </a:r>
            <a:r>
              <a:rPr lang="en-US" sz="2000" b="1" i="1" u="sng">
                <a:latin typeface="Arial" charset="0"/>
              </a:rPr>
              <a:t>. Hoàn cảnh nước ta sau Cách mạng tháng Tám</a:t>
            </a:r>
          </a:p>
        </p:txBody>
      </p:sp>
      <p:pic>
        <p:nvPicPr>
          <p:cNvPr id="21517" name="Picture 13" descr="quan_th_dq_n_hi_phn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248400" y="1600200"/>
            <a:ext cx="28956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8" name="Picture 14" descr="qun_anh_den_sai_gon_01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172200" y="4343400"/>
            <a:ext cx="2971800" cy="230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8" name="Picture 15" descr="280806ngochungcodoquockhanh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0" y="0"/>
            <a:ext cx="14478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20" name="Rectangle 16"/>
          <p:cNvSpPr>
            <a:spLocks noChangeArrowheads="1"/>
          </p:cNvSpPr>
          <p:nvPr/>
        </p:nvSpPr>
        <p:spPr bwMode="auto">
          <a:xfrm>
            <a:off x="6248400" y="3200400"/>
            <a:ext cx="3124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000" b="1">
                <a:solidFill>
                  <a:srgbClr val="FF0066"/>
                </a:solidFill>
                <a:latin typeface="Arial" charset="0"/>
              </a:rPr>
              <a:t>Quân Tưởng tràn</a:t>
            </a:r>
          </a:p>
          <a:p>
            <a:pPr algn="ctr" eaLnBrk="1" hangingPunct="1"/>
            <a:r>
              <a:rPr lang="en-US" sz="2000" b="1">
                <a:solidFill>
                  <a:srgbClr val="FF0066"/>
                </a:solidFill>
                <a:latin typeface="Arial" charset="0"/>
              </a:rPr>
              <a:t> vào Hải Phòng</a:t>
            </a:r>
          </a:p>
        </p:txBody>
      </p:sp>
      <p:sp>
        <p:nvSpPr>
          <p:cNvPr id="21521" name="Text Box 17"/>
          <p:cNvSpPr txBox="1">
            <a:spLocks noChangeArrowheads="1"/>
          </p:cNvSpPr>
          <p:nvPr/>
        </p:nvSpPr>
        <p:spPr bwMode="auto">
          <a:xfrm>
            <a:off x="3200400" y="5638800"/>
            <a:ext cx="266700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rgbClr val="FFFF00"/>
                </a:solidFill>
                <a:latin typeface="Arial" charset="0"/>
              </a:rPr>
              <a:t>Hố chôn người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rgbClr val="FFFF00"/>
                </a:solidFill>
                <a:latin typeface="Arial" charset="0"/>
              </a:rPr>
              <a:t> trong nạn đói</a:t>
            </a:r>
          </a:p>
        </p:txBody>
      </p:sp>
      <p:sp>
        <p:nvSpPr>
          <p:cNvPr id="21522" name="Rectangle 18"/>
          <p:cNvSpPr>
            <a:spLocks noChangeArrowheads="1"/>
          </p:cNvSpPr>
          <p:nvPr/>
        </p:nvSpPr>
        <p:spPr bwMode="auto">
          <a:xfrm>
            <a:off x="6172200" y="6019800"/>
            <a:ext cx="29718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b="1">
                <a:solidFill>
                  <a:srgbClr val="FFFF00"/>
                </a:solidFill>
                <a:latin typeface="Arial" charset="0"/>
              </a:rPr>
              <a:t>Quân Anh chiếm Sài Gòn</a:t>
            </a:r>
          </a:p>
        </p:txBody>
      </p:sp>
      <p:sp>
        <p:nvSpPr>
          <p:cNvPr id="21523" name="Text Box 19"/>
          <p:cNvSpPr txBox="1">
            <a:spLocks noChangeArrowheads="1"/>
          </p:cNvSpPr>
          <p:nvPr/>
        </p:nvSpPr>
        <p:spPr bwMode="auto">
          <a:xfrm>
            <a:off x="457200" y="6003925"/>
            <a:ext cx="2667000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FFFF00"/>
                </a:solidFill>
                <a:latin typeface="Arial" charset="0"/>
              </a:rPr>
              <a:t>Người chết đói </a:t>
            </a:r>
          </a:p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FFFF00"/>
                </a:solidFill>
                <a:latin typeface="Arial" charset="0"/>
              </a:rPr>
              <a:t>không kịp chôn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15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15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1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21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15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15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1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15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15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1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4" dur="500"/>
                                        <p:tgtEl>
                                          <p:spTgt spid="21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9" dur="1" fill="hold"/>
                                        <p:tgtEl>
                                          <p:spTgt spid="2151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1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20" grpId="0"/>
      <p:bldP spid="21521" grpId="0"/>
      <p:bldP spid="21522" grpId="0"/>
      <p:bldP spid="2152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4"/>
          <p:cNvSpPr txBox="1">
            <a:spLocks noChangeArrowheads="1"/>
          </p:cNvSpPr>
          <p:nvPr/>
        </p:nvSpPr>
        <p:spPr bwMode="auto">
          <a:xfrm>
            <a:off x="685800" y="3328988"/>
            <a:ext cx="7620000" cy="9461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i="1">
                <a:solidFill>
                  <a:srgbClr val="D60093"/>
                </a:solidFill>
                <a:latin typeface="VNI-Times" pitchFamily="2" charset="0"/>
              </a:rPr>
              <a:t>1. Hoaøn caûnh nöôùc ta luùc ñoù coù nhöõng khoù khaên, nguy hieåm gì?</a:t>
            </a:r>
          </a:p>
        </p:txBody>
      </p:sp>
      <p:sp>
        <p:nvSpPr>
          <p:cNvPr id="10243" name="Text Box 5"/>
          <p:cNvSpPr txBox="1">
            <a:spLocks noChangeArrowheads="1"/>
          </p:cNvSpPr>
          <p:nvPr/>
        </p:nvSpPr>
        <p:spPr bwMode="auto">
          <a:xfrm>
            <a:off x="685800" y="4281488"/>
            <a:ext cx="7543800" cy="51911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i="1">
                <a:solidFill>
                  <a:srgbClr val="D60093"/>
                </a:solidFill>
                <a:latin typeface="VNI-Times" pitchFamily="2" charset="0"/>
              </a:rPr>
              <a:t>2. Em hieåu theá naøo laø nghìn caân treo sôïi toùc?</a:t>
            </a:r>
          </a:p>
        </p:txBody>
      </p:sp>
      <p:sp>
        <p:nvSpPr>
          <p:cNvPr id="10244" name="Text Box 7"/>
          <p:cNvSpPr txBox="1">
            <a:spLocks noChangeArrowheads="1"/>
          </p:cNvSpPr>
          <p:nvPr/>
        </p:nvSpPr>
        <p:spPr bwMode="auto">
          <a:xfrm>
            <a:off x="304800" y="1905000"/>
            <a:ext cx="8610600" cy="137318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n-US" sz="2800" b="1" i="1">
                <a:latin typeface="VNI-Times" pitchFamily="2" charset="0"/>
              </a:rPr>
              <a:t>Quan saùt hình aûnh treân maøn hình keát hôïp ñoïc sgk ñoaïn “Töø cuoái 1945 -&gt; nghìn caân treo sôïi toùc” thaûo luaän nhoùm ñoâi traû lôøi caùc caâu hoûi sau:</a:t>
            </a:r>
          </a:p>
        </p:txBody>
      </p:sp>
      <p:sp>
        <p:nvSpPr>
          <p:cNvPr id="10245" name="Text Box 8"/>
          <p:cNvSpPr txBox="1">
            <a:spLocks noChangeArrowheads="1"/>
          </p:cNvSpPr>
          <p:nvPr/>
        </p:nvSpPr>
        <p:spPr bwMode="auto">
          <a:xfrm>
            <a:off x="247650" y="1314450"/>
            <a:ext cx="7620000" cy="5191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i="1">
                <a:solidFill>
                  <a:srgbClr val="FF0000"/>
                </a:solidFill>
                <a:latin typeface="VNI-Times" pitchFamily="2" charset="0"/>
              </a:rPr>
              <a:t>1. Hoaøn caûnh nöôùc ta sau caùch maïng thaùng taùm:</a:t>
            </a:r>
          </a:p>
        </p:txBody>
      </p:sp>
      <p:sp>
        <p:nvSpPr>
          <p:cNvPr id="10246" name="Text Box 9"/>
          <p:cNvSpPr txBox="1">
            <a:spLocks noChangeArrowheads="1"/>
          </p:cNvSpPr>
          <p:nvPr/>
        </p:nvSpPr>
        <p:spPr bwMode="auto">
          <a:xfrm>
            <a:off x="304800" y="0"/>
            <a:ext cx="8534400" cy="83026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2400" b="1" i="1">
                <a:solidFill>
                  <a:srgbClr val="D60093"/>
                </a:solidFill>
                <a:latin typeface="VNI-Times" pitchFamily="2" charset="0"/>
              </a:rPr>
              <a:t>Lịch sử</a:t>
            </a:r>
          </a:p>
          <a:p>
            <a:pPr algn="ctr" eaLnBrk="1" hangingPunct="1"/>
            <a:r>
              <a:rPr lang="en-US" sz="2400" b="1">
                <a:solidFill>
                  <a:srgbClr val="FF0000"/>
                </a:solidFill>
                <a:latin typeface="VNI-Times" pitchFamily="2" charset="0"/>
              </a:rPr>
              <a:t>VÖÔÏT QUA TÌNH THEÁ HIEÅM NGHEØO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504825" y="1843088"/>
            <a:ext cx="8486775" cy="83026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Font typeface="Wingdings" pitchFamily="2" charset="2"/>
              <a:buChar char="v"/>
            </a:pPr>
            <a:r>
              <a:rPr lang="en-US" sz="2400">
                <a:latin typeface="VNI-Times" pitchFamily="2" charset="0"/>
              </a:rPr>
              <a:t> Caùc nöôùc ñeá quoác vaø caùc theá löïc phaûn ñoäng choáng phaù caùch maïng.</a:t>
            </a:r>
          </a:p>
        </p:txBody>
      </p:sp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457200" y="2787650"/>
            <a:ext cx="8763000" cy="83026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Font typeface="Wingdings" pitchFamily="2" charset="2"/>
              <a:buChar char="v"/>
            </a:pPr>
            <a:r>
              <a:rPr lang="en-US" sz="2400">
                <a:latin typeface="VNI-Times" pitchFamily="2" charset="0"/>
              </a:rPr>
              <a:t> Luõ luït, haïn haùn laøm cho noâng nghieäp ñình ñoán. Naïn ñoùi naêm 1945 laøm hôn 2 trieäu ngöôøi cheát.</a:t>
            </a:r>
          </a:p>
        </p:txBody>
      </p:sp>
      <p:sp>
        <p:nvSpPr>
          <p:cNvPr id="23558" name="Text Box 6"/>
          <p:cNvSpPr txBox="1">
            <a:spLocks noChangeArrowheads="1"/>
          </p:cNvSpPr>
          <p:nvPr/>
        </p:nvSpPr>
        <p:spPr bwMode="auto">
          <a:xfrm>
            <a:off x="425450" y="3733800"/>
            <a:ext cx="7194550" cy="46196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Font typeface="Wingdings" pitchFamily="2" charset="2"/>
              <a:buChar char="v"/>
            </a:pPr>
            <a:r>
              <a:rPr lang="en-US" sz="2400">
                <a:latin typeface="VNI-Times" pitchFamily="2" charset="0"/>
              </a:rPr>
              <a:t> Hơn 90% ñoàng baøo khoâng bieát chöõ.</a:t>
            </a:r>
          </a:p>
        </p:txBody>
      </p:sp>
      <p:sp>
        <p:nvSpPr>
          <p:cNvPr id="11269" name="Text Box 8"/>
          <p:cNvSpPr txBox="1">
            <a:spLocks noChangeArrowheads="1"/>
          </p:cNvSpPr>
          <p:nvPr/>
        </p:nvSpPr>
        <p:spPr bwMode="auto">
          <a:xfrm>
            <a:off x="247650" y="1314450"/>
            <a:ext cx="7620000" cy="46196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 i="1">
                <a:solidFill>
                  <a:srgbClr val="FF0000"/>
                </a:solidFill>
                <a:latin typeface="VNI-Times" pitchFamily="2" charset="0"/>
              </a:rPr>
              <a:t>1. Hoaøn caûnh nöôùc ta sau caùch maïng thaùng taùm:</a:t>
            </a:r>
          </a:p>
        </p:txBody>
      </p:sp>
      <p:sp>
        <p:nvSpPr>
          <p:cNvPr id="23561" name="Text Box 9"/>
          <p:cNvSpPr txBox="1">
            <a:spLocks noChangeArrowheads="1"/>
          </p:cNvSpPr>
          <p:nvPr/>
        </p:nvSpPr>
        <p:spPr bwMode="auto">
          <a:xfrm>
            <a:off x="685800" y="4419600"/>
            <a:ext cx="3429000" cy="52387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path path="shape">
              <a:fillToRect l="50000" t="50000" r="50000" b="50000"/>
            </a:path>
          </a:gradFill>
          <a:ln w="28575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800" b="1">
                <a:latin typeface="VNI-Times" pitchFamily="2" charset="0"/>
              </a:rPr>
              <a:t>Giaëc ngoaïi xaâm</a:t>
            </a:r>
          </a:p>
        </p:txBody>
      </p:sp>
      <p:sp>
        <p:nvSpPr>
          <p:cNvPr id="23562" name="Text Box 10"/>
          <p:cNvSpPr txBox="1">
            <a:spLocks noChangeArrowheads="1"/>
          </p:cNvSpPr>
          <p:nvPr/>
        </p:nvSpPr>
        <p:spPr bwMode="auto">
          <a:xfrm>
            <a:off x="685800" y="5334000"/>
            <a:ext cx="3429000" cy="523875"/>
          </a:xfrm>
          <a:prstGeom prst="rect">
            <a:avLst/>
          </a:prstGeom>
          <a:gradFill rotWithShape="1">
            <a:gsLst>
              <a:gs pos="0">
                <a:srgbClr val="F2FFCD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28575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latin typeface="VNI-Times" pitchFamily="2" charset="0"/>
              </a:rPr>
              <a:t>	</a:t>
            </a:r>
            <a:r>
              <a:rPr lang="en-US" sz="2800" b="1">
                <a:solidFill>
                  <a:srgbClr val="FF0066"/>
                </a:solidFill>
                <a:latin typeface="VNI-Times" pitchFamily="2" charset="0"/>
              </a:rPr>
              <a:t>Giaëc ñoùi</a:t>
            </a:r>
          </a:p>
        </p:txBody>
      </p:sp>
      <p:sp>
        <p:nvSpPr>
          <p:cNvPr id="23563" name="Text Box 11"/>
          <p:cNvSpPr txBox="1">
            <a:spLocks noChangeArrowheads="1"/>
          </p:cNvSpPr>
          <p:nvPr/>
        </p:nvSpPr>
        <p:spPr bwMode="auto">
          <a:xfrm>
            <a:off x="685800" y="6096000"/>
            <a:ext cx="3429000" cy="52387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99CC"/>
              </a:gs>
            </a:gsLst>
            <a:path path="shape">
              <a:fillToRect l="50000" t="50000" r="50000" b="50000"/>
            </a:path>
          </a:gradFill>
          <a:ln w="28575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latin typeface="VNI-Times" pitchFamily="2" charset="0"/>
              </a:rPr>
              <a:t>	Giaëc doát</a:t>
            </a:r>
          </a:p>
        </p:txBody>
      </p:sp>
      <p:sp>
        <p:nvSpPr>
          <p:cNvPr id="23565" name="Line 13"/>
          <p:cNvSpPr>
            <a:spLocks noChangeShapeType="1"/>
          </p:cNvSpPr>
          <p:nvPr/>
        </p:nvSpPr>
        <p:spPr bwMode="auto">
          <a:xfrm>
            <a:off x="4114800" y="4724400"/>
            <a:ext cx="2514600" cy="838200"/>
          </a:xfrm>
          <a:prstGeom prst="line">
            <a:avLst/>
          </a:prstGeom>
          <a:noFill/>
          <a:ln w="38100" cap="sq">
            <a:solidFill>
              <a:srgbClr val="FF0000"/>
            </a:solidFill>
            <a:round/>
            <a:headEnd type="none" w="sm" len="sm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3566" name="Line 14"/>
          <p:cNvSpPr>
            <a:spLocks noChangeShapeType="1"/>
          </p:cNvSpPr>
          <p:nvPr/>
        </p:nvSpPr>
        <p:spPr bwMode="auto">
          <a:xfrm flipV="1">
            <a:off x="4191000" y="5638800"/>
            <a:ext cx="2438400" cy="53975"/>
          </a:xfrm>
          <a:prstGeom prst="line">
            <a:avLst/>
          </a:prstGeom>
          <a:noFill/>
          <a:ln w="38100" cap="sq">
            <a:solidFill>
              <a:srgbClr val="FF0000"/>
            </a:solidFill>
            <a:round/>
            <a:headEnd type="none" w="sm" len="sm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3567" name="Line 15"/>
          <p:cNvSpPr>
            <a:spLocks noChangeShapeType="1"/>
          </p:cNvSpPr>
          <p:nvPr/>
        </p:nvSpPr>
        <p:spPr bwMode="auto">
          <a:xfrm flipV="1">
            <a:off x="4114800" y="5791200"/>
            <a:ext cx="2514600" cy="687388"/>
          </a:xfrm>
          <a:prstGeom prst="line">
            <a:avLst/>
          </a:prstGeom>
          <a:noFill/>
          <a:ln w="38100" cap="sq">
            <a:solidFill>
              <a:srgbClr val="FF0000"/>
            </a:solidFill>
            <a:round/>
            <a:headEnd type="none" w="sm" len="sm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3568" name="Text Box 16"/>
          <p:cNvSpPr txBox="1">
            <a:spLocks noChangeArrowheads="1"/>
          </p:cNvSpPr>
          <p:nvPr/>
        </p:nvSpPr>
        <p:spPr bwMode="auto">
          <a:xfrm>
            <a:off x="6705600" y="4267200"/>
            <a:ext cx="2438400" cy="2678113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800">
                <a:latin typeface="Times New Roman" pitchFamily="18" charset="0"/>
              </a:rPr>
              <a:t>Tình thế     “Nghìn 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800">
                <a:latin typeface="Times New Roman" pitchFamily="18" charset="0"/>
              </a:rPr>
              <a:t>cân treo sợi tóc”</a:t>
            </a:r>
          </a:p>
          <a:p>
            <a:pPr>
              <a:spcBef>
                <a:spcPct val="50000"/>
              </a:spcBef>
            </a:pPr>
            <a:endParaRPr lang="en-US" sz="2800"/>
          </a:p>
        </p:txBody>
      </p:sp>
      <p:sp>
        <p:nvSpPr>
          <p:cNvPr id="11277" name="Text Box 17"/>
          <p:cNvSpPr txBox="1">
            <a:spLocks noChangeArrowheads="1"/>
          </p:cNvSpPr>
          <p:nvPr/>
        </p:nvSpPr>
        <p:spPr bwMode="auto">
          <a:xfrm>
            <a:off x="381000" y="0"/>
            <a:ext cx="8534400" cy="7080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2000" b="1" i="1">
                <a:solidFill>
                  <a:srgbClr val="D60093"/>
                </a:solidFill>
                <a:latin typeface="VNI-Times" pitchFamily="2" charset="0"/>
              </a:rPr>
              <a:t>Lịch sử</a:t>
            </a:r>
          </a:p>
          <a:p>
            <a:pPr algn="ctr" eaLnBrk="1" hangingPunct="1"/>
            <a:r>
              <a:rPr lang="en-US" sz="2000" b="1">
                <a:solidFill>
                  <a:srgbClr val="FF0000"/>
                </a:solidFill>
                <a:latin typeface="VNI-Times" pitchFamily="2" charset="0"/>
              </a:rPr>
              <a:t>VÖÔÏT QUA TÌNH THEÁ HIEÅM NGHEØO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5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5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5" dur="1000"/>
                                        <p:tgtEl>
                                          <p:spTgt spid="23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0" dur="1000"/>
                                        <p:tgtEl>
                                          <p:spTgt spid="23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5" dur="1000"/>
                                        <p:tgtEl>
                                          <p:spTgt spid="23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3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3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23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23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6" grpId="0"/>
      <p:bldP spid="23557" grpId="0"/>
      <p:bldP spid="23561" grpId="0" animBg="1"/>
      <p:bldP spid="23562" grpId="0" animBg="1"/>
      <p:bldP spid="23563" grpId="0" animBg="1"/>
      <p:bldP spid="23565" grpId="0" animBg="1"/>
      <p:bldP spid="23566" grpId="0" animBg="1"/>
      <p:bldP spid="23567" grpId="0" animBg="1"/>
      <p:bldP spid="23568" grpId="0" animBg="1"/>
    </p:bldLst>
  </p:timing>
</p:sld>
</file>

<file path=ppt/theme/theme1.xml><?xml version="1.0" encoding="utf-8"?>
<a:theme xmlns:a="http://schemas.openxmlformats.org/drawingml/2006/main" name="Globe">
  <a:themeElements>
    <a:clrScheme name="Globe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Glob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Globe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Globe</Template>
  <TotalTime>274</TotalTime>
  <Words>1132</Words>
  <Application>Microsoft Office PowerPoint</Application>
  <PresentationFormat>On-screen Show (4:3)</PresentationFormat>
  <Paragraphs>151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2" baseType="lpstr">
      <vt:lpstr>Verdana</vt:lpstr>
      <vt:lpstr>Arial</vt:lpstr>
      <vt:lpstr>Wingdings</vt:lpstr>
      <vt:lpstr>Calibri</vt:lpstr>
      <vt:lpstr>.VnTime</vt:lpstr>
      <vt:lpstr>.VnTimeH</vt:lpstr>
      <vt:lpstr>Times New Roman</vt:lpstr>
      <vt:lpstr>VNI-Times</vt:lpstr>
      <vt:lpstr>Globe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Phim tư liệu</vt:lpstr>
      <vt:lpstr>Slide 19</vt:lpstr>
      <vt:lpstr>Slide 20</vt:lpstr>
      <vt:lpstr>Slide 21</vt:lpstr>
      <vt:lpstr>Slide 22</vt:lpstr>
      <vt:lpstr>Slide 23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Smart</dc:creator>
  <cp:lastModifiedBy>CSTeam</cp:lastModifiedBy>
  <cp:revision>27</cp:revision>
  <dcterms:created xsi:type="dcterms:W3CDTF">2010-11-07T12:59:11Z</dcterms:created>
  <dcterms:modified xsi:type="dcterms:W3CDTF">2016-06-30T02:39:26Z</dcterms:modified>
</cp:coreProperties>
</file>